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Helvetica Neue"/>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HelveticaNeue-bold.fntdata"/><Relationship Id="rId12" Type="http://schemas.openxmlformats.org/officeDocument/2006/relationships/slide" Target="slides/slide7.xml"/><Relationship Id="rId34" Type="http://schemas.openxmlformats.org/officeDocument/2006/relationships/font" Target="fonts/HelveticaNeue-regular.fntdata"/><Relationship Id="rId15" Type="http://schemas.openxmlformats.org/officeDocument/2006/relationships/slide" Target="slides/slide10.xml"/><Relationship Id="rId37" Type="http://schemas.openxmlformats.org/officeDocument/2006/relationships/font" Target="fonts/HelveticaNeue-boldItalic.fntdata"/><Relationship Id="rId14" Type="http://schemas.openxmlformats.org/officeDocument/2006/relationships/slide" Target="slides/slide9.xml"/><Relationship Id="rId36" Type="http://schemas.openxmlformats.org/officeDocument/2006/relationships/font" Target="fonts/HelveticaNeue-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26b84523a7_9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26b84523a7_9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dealing with the description of the pipeline</a:t>
            </a:r>
            <a:endParaRPr/>
          </a:p>
          <a:p>
            <a:pPr indent="0" lvl="0" marL="0" rtl="0" algn="l">
              <a:spcBef>
                <a:spcPts val="0"/>
              </a:spcBef>
              <a:spcAft>
                <a:spcPts val="0"/>
              </a:spcAft>
              <a:buNone/>
            </a:pPr>
            <a:r>
              <a:rPr lang="en"/>
              <a:t>We begin with some area, due to the size of the areas that were selected, we must first begin by subdividing this area in smaller regions.</a:t>
            </a:r>
            <a:endParaRPr/>
          </a:p>
          <a:p>
            <a:pPr indent="0" lvl="0" marL="0" rtl="0" algn="l">
              <a:spcBef>
                <a:spcPts val="0"/>
              </a:spcBef>
              <a:spcAft>
                <a:spcPts val="0"/>
              </a:spcAft>
              <a:buNone/>
            </a:pPr>
            <a:r>
              <a:rPr lang="en"/>
              <a:t>This proces is rasterization, and these regions are called rasters.</a:t>
            </a:r>
            <a:endParaRPr/>
          </a:p>
          <a:p>
            <a:pPr indent="0" lvl="0" marL="0" rtl="0" algn="l">
              <a:spcBef>
                <a:spcPts val="0"/>
              </a:spcBef>
              <a:spcAft>
                <a:spcPts val="0"/>
              </a:spcAft>
              <a:buNone/>
            </a:pPr>
            <a:r>
              <a:rPr lang="en"/>
              <a:t>These smaller rasters are then run throught the main identification pipeline.</a:t>
            </a:r>
            <a:endParaRPr/>
          </a:p>
          <a:p>
            <a:pPr indent="0" lvl="0" marL="0" rtl="0" algn="l">
              <a:spcBef>
                <a:spcPts val="0"/>
              </a:spcBef>
              <a:spcAft>
                <a:spcPts val="0"/>
              </a:spcAft>
              <a:buNone/>
            </a:pPr>
            <a:r>
              <a:rPr lang="en"/>
              <a:t>First, the rasters that are mostly devoid of stars are filtered away via the blobdog exclusion criteria.</a:t>
            </a:r>
            <a:endParaRPr/>
          </a:p>
          <a:p>
            <a:pPr indent="0" lvl="0" marL="0" rtl="0" algn="l">
              <a:spcBef>
                <a:spcPts val="0"/>
              </a:spcBef>
              <a:spcAft>
                <a:spcPts val="0"/>
              </a:spcAft>
              <a:buNone/>
            </a:pPr>
            <a:r>
              <a:rPr lang="en"/>
              <a:t>This makes use of difference of Gaussian at varying scales to identify potential blobs.</a:t>
            </a:r>
            <a:endParaRPr/>
          </a:p>
          <a:p>
            <a:pPr indent="0" lvl="0" marL="0" rtl="0" algn="l">
              <a:spcBef>
                <a:spcPts val="0"/>
              </a:spcBef>
              <a:spcAft>
                <a:spcPts val="0"/>
              </a:spcAft>
              <a:buNone/>
            </a:pPr>
            <a:r>
              <a:rPr lang="en"/>
              <a:t>Rasters for which no blobs are identified are discarded and rasters where at least one blob was found are then forwarded to the next pipeline.</a:t>
            </a:r>
            <a:endParaRPr/>
          </a:p>
          <a:p>
            <a:pPr indent="0" lvl="0" marL="0" rtl="0" algn="l">
              <a:spcBef>
                <a:spcPts val="0"/>
              </a:spcBef>
              <a:spcAft>
                <a:spcPts val="0"/>
              </a:spcAft>
              <a:buNone/>
            </a:pPr>
            <a:r>
              <a:rPr lang="en"/>
              <a:t>In this next stage, a pheromone map is generated by the Ant Colony random-walk algorithm. The ants favour stars that are near to the current star and that are moving with a similar drift. This distribution is then used by the Clustering algorithm to identify potential clusters. This is done by, selecting the stars with the highest pheromone values and generating a field around them relative to their strength of their pheromone value.  Stars that fall under this field are then added to that cluster.  Each addition shifts the center-of-gravity of the cluster and increases its total pheromone mass. This increase in “mass”, increases the size of its field.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continue in this fashion until the cluster stop growing.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(Extra Note in case they ask. All stars end up being clustered. But some are tiny clusters of very few stars. There is a filter of 100 stars. Clusters less than this are discarded. Other properties other than simply the number of stars could also be used to filter these clusters further.)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24379c7021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24379c702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30">
                <a:solidFill>
                  <a:schemeClr val="dk1"/>
                </a:solidFill>
                <a:latin typeface="Helvetica Neue"/>
                <a:ea typeface="Helvetica Neue"/>
                <a:cs typeface="Helvetica Neue"/>
                <a:sym typeface="Helvetica Neue"/>
              </a:rPr>
              <a:t>As a note: this was used as a post-processing filter step by Mohammadi et al. This was used in that same way as a pre-processing step but also serves double-duty as it improves the runtime of the pipeline.</a:t>
            </a:r>
            <a:endParaRPr sz="123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1200"/>
              </a:spcAft>
              <a:buClr>
                <a:schemeClr val="dk1"/>
              </a:buClr>
              <a:buSzPts val="1100"/>
              <a:buFont typeface="Arial"/>
              <a:buNone/>
            </a:pPr>
            <a:r>
              <a:rPr lang="en" sz="1230">
                <a:solidFill>
                  <a:schemeClr val="dk1"/>
                </a:solidFill>
                <a:latin typeface="Helvetica Neue"/>
                <a:ea typeface="Helvetica Neue"/>
                <a:cs typeface="Helvetica Neue"/>
                <a:sym typeface="Helvetica Neue"/>
              </a:rPr>
              <a:t>The threshold was set to 0.2 based on experiments looking for optimum retention of globular clusters.</a:t>
            </a:r>
            <a:endParaRPr sz="123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26b84523a7_9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26b84523a7_9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dealing with the description of the pipeline</a:t>
            </a:r>
            <a:endParaRPr/>
          </a:p>
          <a:p>
            <a:pPr indent="0" lvl="0" marL="0" rtl="0" algn="l">
              <a:spcBef>
                <a:spcPts val="0"/>
              </a:spcBef>
              <a:spcAft>
                <a:spcPts val="0"/>
              </a:spcAft>
              <a:buNone/>
            </a:pPr>
            <a:r>
              <a:rPr lang="en"/>
              <a:t>We begin with some area, due to the size of the areas that were selected, we must first begin by subdividing this area in smaller regions.</a:t>
            </a:r>
            <a:endParaRPr/>
          </a:p>
          <a:p>
            <a:pPr indent="0" lvl="0" marL="0" rtl="0" algn="l">
              <a:spcBef>
                <a:spcPts val="0"/>
              </a:spcBef>
              <a:spcAft>
                <a:spcPts val="0"/>
              </a:spcAft>
              <a:buNone/>
            </a:pPr>
            <a:r>
              <a:rPr lang="en"/>
              <a:t>This proces is rasterization, and these regions are called rasters.</a:t>
            </a:r>
            <a:endParaRPr/>
          </a:p>
          <a:p>
            <a:pPr indent="0" lvl="0" marL="0" rtl="0" algn="l">
              <a:spcBef>
                <a:spcPts val="0"/>
              </a:spcBef>
              <a:spcAft>
                <a:spcPts val="0"/>
              </a:spcAft>
              <a:buNone/>
            </a:pPr>
            <a:r>
              <a:rPr lang="en"/>
              <a:t>These smaller rasters are then run throught the main identification pipeline.</a:t>
            </a:r>
            <a:endParaRPr/>
          </a:p>
          <a:p>
            <a:pPr indent="0" lvl="0" marL="0" rtl="0" algn="l">
              <a:spcBef>
                <a:spcPts val="0"/>
              </a:spcBef>
              <a:spcAft>
                <a:spcPts val="0"/>
              </a:spcAft>
              <a:buNone/>
            </a:pPr>
            <a:r>
              <a:rPr lang="en"/>
              <a:t>First, the rasters that are mostly devoid of stars are filtered away via the blobdog exclusion criteria.</a:t>
            </a:r>
            <a:endParaRPr/>
          </a:p>
          <a:p>
            <a:pPr indent="0" lvl="0" marL="0" rtl="0" algn="l">
              <a:spcBef>
                <a:spcPts val="0"/>
              </a:spcBef>
              <a:spcAft>
                <a:spcPts val="0"/>
              </a:spcAft>
              <a:buNone/>
            </a:pPr>
            <a:r>
              <a:rPr lang="en"/>
              <a:t>This makes use of difference of Gaussian at varying scales to identify potential blobs.</a:t>
            </a:r>
            <a:endParaRPr/>
          </a:p>
          <a:p>
            <a:pPr indent="0" lvl="0" marL="0" rtl="0" algn="l">
              <a:spcBef>
                <a:spcPts val="0"/>
              </a:spcBef>
              <a:spcAft>
                <a:spcPts val="0"/>
              </a:spcAft>
              <a:buNone/>
            </a:pPr>
            <a:r>
              <a:rPr lang="en"/>
              <a:t>Rasters for which no blobs are identified are discarded and rasters where at least one blob was found are then forwarded to the next pipeline.</a:t>
            </a:r>
            <a:endParaRPr/>
          </a:p>
          <a:p>
            <a:pPr indent="0" lvl="0" marL="0" rtl="0" algn="l">
              <a:spcBef>
                <a:spcPts val="0"/>
              </a:spcBef>
              <a:spcAft>
                <a:spcPts val="0"/>
              </a:spcAft>
              <a:buNone/>
            </a:pPr>
            <a:r>
              <a:rPr lang="en"/>
              <a:t>In this next stage, a pheromone map is generated by the Ant Colony random-walk algorithm. The ants favour stars that are near to the current star and that are moving with a similar drift. This distribution is then used by the Clustering algorithm to identify potential clusters. This is done by, selecting the stars with the highest pheromone values and generating a field around them relative to their strength of their pheromone value.  Stars that fall under this field are then added to that cluster.  Each addition shifts the center-of-gravity of the cluster and increases its total pheromone mass. This increase in “mass”, increases the size of its field.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continue in this fashion until the cluster stop growing.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(Extra Note in case they ask. All stars end up being clustered. But some are tiny clusters of very few stars. There is a filter of 100 stars. Clusters less than this are discarded. Other properties other than simply the number of stars could also be used to filter these clusters further.)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24379c702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24379c702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24379c7021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24379c7021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26b84523a7_9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26b84523a7_9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dealing with the description of the pipeline</a:t>
            </a:r>
            <a:endParaRPr/>
          </a:p>
          <a:p>
            <a:pPr indent="0" lvl="0" marL="0" rtl="0" algn="l">
              <a:spcBef>
                <a:spcPts val="0"/>
              </a:spcBef>
              <a:spcAft>
                <a:spcPts val="0"/>
              </a:spcAft>
              <a:buNone/>
            </a:pPr>
            <a:r>
              <a:rPr lang="en"/>
              <a:t>We begin with some area, due to the size of the areas that were selected, we must first begin by subdividing this area in smaller regions.</a:t>
            </a:r>
            <a:endParaRPr/>
          </a:p>
          <a:p>
            <a:pPr indent="0" lvl="0" marL="0" rtl="0" algn="l">
              <a:spcBef>
                <a:spcPts val="0"/>
              </a:spcBef>
              <a:spcAft>
                <a:spcPts val="0"/>
              </a:spcAft>
              <a:buNone/>
            </a:pPr>
            <a:r>
              <a:rPr lang="en"/>
              <a:t>This proces is rasterization, and these regions are called rasters.</a:t>
            </a:r>
            <a:endParaRPr/>
          </a:p>
          <a:p>
            <a:pPr indent="0" lvl="0" marL="0" rtl="0" algn="l">
              <a:spcBef>
                <a:spcPts val="0"/>
              </a:spcBef>
              <a:spcAft>
                <a:spcPts val="0"/>
              </a:spcAft>
              <a:buNone/>
            </a:pPr>
            <a:r>
              <a:rPr lang="en"/>
              <a:t>These smaller rasters are then run throught the main identification pipeline.</a:t>
            </a:r>
            <a:endParaRPr/>
          </a:p>
          <a:p>
            <a:pPr indent="0" lvl="0" marL="0" rtl="0" algn="l">
              <a:spcBef>
                <a:spcPts val="0"/>
              </a:spcBef>
              <a:spcAft>
                <a:spcPts val="0"/>
              </a:spcAft>
              <a:buNone/>
            </a:pPr>
            <a:r>
              <a:rPr lang="en"/>
              <a:t>First, the rasters that are mostly devoid of stars are filtered away via the blobdog exclusion criteria.</a:t>
            </a:r>
            <a:endParaRPr/>
          </a:p>
          <a:p>
            <a:pPr indent="0" lvl="0" marL="0" rtl="0" algn="l">
              <a:spcBef>
                <a:spcPts val="0"/>
              </a:spcBef>
              <a:spcAft>
                <a:spcPts val="0"/>
              </a:spcAft>
              <a:buNone/>
            </a:pPr>
            <a:r>
              <a:rPr lang="en"/>
              <a:t>This makes use of difference of Gaussian at varying scales to identify potential blobs.</a:t>
            </a:r>
            <a:endParaRPr/>
          </a:p>
          <a:p>
            <a:pPr indent="0" lvl="0" marL="0" rtl="0" algn="l">
              <a:spcBef>
                <a:spcPts val="0"/>
              </a:spcBef>
              <a:spcAft>
                <a:spcPts val="0"/>
              </a:spcAft>
              <a:buNone/>
            </a:pPr>
            <a:r>
              <a:rPr lang="en"/>
              <a:t>Rasters for which no blobs are identified are discarded and rasters where at least one blob was found are then forwarded to the next pipeline.</a:t>
            </a:r>
            <a:endParaRPr/>
          </a:p>
          <a:p>
            <a:pPr indent="0" lvl="0" marL="0" rtl="0" algn="l">
              <a:spcBef>
                <a:spcPts val="0"/>
              </a:spcBef>
              <a:spcAft>
                <a:spcPts val="0"/>
              </a:spcAft>
              <a:buNone/>
            </a:pPr>
            <a:r>
              <a:rPr lang="en"/>
              <a:t>In this next stage, a pheromone map is generated by the Ant Colony random-walk algorithm. The ants favour stars that are near to the current star and that are moving with a similar drift. This distribution is then used by the Clustering algorithm to identify potential clusters. This is done by, selecting the stars with the highest pheromone values and generating a field around them relative to their strength of their pheromone value.  Stars that fall under this field are then added to that cluster.  Each addition shifts the center-of-gravity of the cluster and increases its total pheromone mass. This increase in “mass”, increases the size of its field.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continue in this fashion until the cluster stop growing.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(Extra Note in case they ask. All stars end up being clustered. But some are tiny clusters of very few stars. There is a filter of 100 stars. Clusters less than this are discarded. Other properties other than simply the number of stars could also be used to filter these clusters further.)</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1bba7bbac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1bba7bbac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24379c7021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24379c702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277b96eb7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277b96eb7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277b96eb7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277b96eb7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24379c702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24379c702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27ecf9913f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27ecf9913f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dealing with the description of the pipeline</a:t>
            </a:r>
            <a:endParaRPr/>
          </a:p>
          <a:p>
            <a:pPr indent="0" lvl="0" marL="0" rtl="0" algn="l">
              <a:spcBef>
                <a:spcPts val="0"/>
              </a:spcBef>
              <a:spcAft>
                <a:spcPts val="0"/>
              </a:spcAft>
              <a:buNone/>
            </a:pPr>
            <a:r>
              <a:rPr lang="en"/>
              <a:t>We begin with some area, due to the size of the areas that were selected, we must first begin by subdividing this area in smaller regions.</a:t>
            </a:r>
            <a:endParaRPr/>
          </a:p>
          <a:p>
            <a:pPr indent="0" lvl="0" marL="0" rtl="0" algn="l">
              <a:spcBef>
                <a:spcPts val="0"/>
              </a:spcBef>
              <a:spcAft>
                <a:spcPts val="0"/>
              </a:spcAft>
              <a:buNone/>
            </a:pPr>
            <a:r>
              <a:rPr lang="en"/>
              <a:t>This proces is rasterization, and these regions are called rasters.</a:t>
            </a:r>
            <a:endParaRPr/>
          </a:p>
          <a:p>
            <a:pPr indent="0" lvl="0" marL="0" rtl="0" algn="l">
              <a:spcBef>
                <a:spcPts val="0"/>
              </a:spcBef>
              <a:spcAft>
                <a:spcPts val="0"/>
              </a:spcAft>
              <a:buNone/>
            </a:pPr>
            <a:r>
              <a:rPr lang="en"/>
              <a:t>These smaller rasters are then run throught the main identification pipeline.</a:t>
            </a:r>
            <a:endParaRPr/>
          </a:p>
          <a:p>
            <a:pPr indent="0" lvl="0" marL="0" rtl="0" algn="l">
              <a:spcBef>
                <a:spcPts val="0"/>
              </a:spcBef>
              <a:spcAft>
                <a:spcPts val="0"/>
              </a:spcAft>
              <a:buNone/>
            </a:pPr>
            <a:r>
              <a:rPr lang="en"/>
              <a:t>First, the rasters that are mostly devoid of stars are filtered away via the blobdog exclusion criteria.</a:t>
            </a:r>
            <a:endParaRPr/>
          </a:p>
          <a:p>
            <a:pPr indent="0" lvl="0" marL="0" rtl="0" algn="l">
              <a:spcBef>
                <a:spcPts val="0"/>
              </a:spcBef>
              <a:spcAft>
                <a:spcPts val="0"/>
              </a:spcAft>
              <a:buNone/>
            </a:pPr>
            <a:r>
              <a:rPr lang="en"/>
              <a:t>This makes use of difference of Gaussian at varying scales to identify potential blobs.</a:t>
            </a:r>
            <a:endParaRPr/>
          </a:p>
          <a:p>
            <a:pPr indent="0" lvl="0" marL="0" rtl="0" algn="l">
              <a:spcBef>
                <a:spcPts val="0"/>
              </a:spcBef>
              <a:spcAft>
                <a:spcPts val="0"/>
              </a:spcAft>
              <a:buNone/>
            </a:pPr>
            <a:r>
              <a:rPr lang="en"/>
              <a:t>Rasters for which no blobs are identified are discarded and rasters where at least one blob was found are then forwarded to the next pipeline.</a:t>
            </a:r>
            <a:endParaRPr/>
          </a:p>
          <a:p>
            <a:pPr indent="0" lvl="0" marL="0" rtl="0" algn="l">
              <a:spcBef>
                <a:spcPts val="0"/>
              </a:spcBef>
              <a:spcAft>
                <a:spcPts val="0"/>
              </a:spcAft>
              <a:buNone/>
            </a:pPr>
            <a:r>
              <a:rPr lang="en"/>
              <a:t>In this next stage, a pheromone map is generated by the Ant Colony random-walk algorithm. The ants favour stars that are near to the current star and that are moving with a similar drift. This distribution is then used by the Clustering algorithm to identify potential clusters. This is done by, selecting the stars with the highest pheromone values and generating a field around them relative to their strength of their pheromone value.  Stars that fall under this field are then added to that cluster.  Each addition shifts the center-of-gravity of the cluster and increases its total pheromone mass. This increase in “mass”, increases the size of its field.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continue in this fashion until the cluster stop growing.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(Extra Note in case they ask. All stars end up being clustered. But some are tiny clusters of very few stars. There is a filter of 100 stars. Clusters less than this are discarded. Other properties other than simply the number of stars could also be used to filter these clusters further.)</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24379c7021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24379c7021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24eadb8ab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24eadb8ab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24eadb8ab9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24eadb8ab9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24eadb8ab9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24eadb8ab9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24eadb8ab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24eadb8ab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None of which contained a known GC.</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24eadb8ab9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24eadb8ab9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26b84523a7_1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26b84523a7_1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Further research in the same slide</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24379c702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24379c702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1bb14843cc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1bb14843cc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24379c7021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24379c702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I get to Research Question, I want to shortly bring op GCs. What are they?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Globular Clusters are agglomerate collections of stars, that are very tightly bound by gravity. They demonstrate a high concentration of stars towards their centers and many are among the oldest objects of the universe which makes them interesting to study.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 is more to say about the attributes that GCs manifest, but due to the techniques employed, only a few properties are focused on in this project.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Definition + These stellar structures have other properties, however, the ones that I focus on in my paper are:</a:t>
            </a:r>
            <a:endParaRPr/>
          </a:p>
          <a:p>
            <a:pPr indent="0" lvl="0" marL="0" rtl="0" algn="l">
              <a:spcBef>
                <a:spcPts val="0"/>
              </a:spcBef>
              <a:spcAft>
                <a:spcPts val="0"/>
              </a:spcAft>
              <a:buNone/>
            </a:pPr>
            <a:r>
              <a:rPr lang="en"/>
              <a:t>Their position, drift, and brightness.</a:t>
            </a:r>
            <a:endParaRPr/>
          </a:p>
          <a:p>
            <a:pPr indent="0" lvl="0" marL="0" rtl="0" algn="l">
              <a:spcBef>
                <a:spcPts val="0"/>
              </a:spcBef>
              <a:spcAft>
                <a:spcPts val="0"/>
              </a:spcAft>
              <a:buNone/>
            </a:pPr>
            <a:r>
              <a:rPr lang="en"/>
              <a:t>Next slide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27f4fdc50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27f4fdc50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From the data-set the parameters that encode these properties are;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For the location: The Right Ascension, the Declination, and the parallax, </a:t>
            </a:r>
            <a:r>
              <a:rPr b="1" lang="en">
                <a:solidFill>
                  <a:schemeClr val="dk1"/>
                </a:solidFill>
              </a:rPr>
              <a:t>just picture it as (x, y, z)</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For the Drift: The Proper Motion Right Ascension, and the Proper Motion Declination, </a:t>
            </a:r>
            <a:r>
              <a:rPr b="1" lang="en">
                <a:solidFill>
                  <a:schemeClr val="dk1"/>
                </a:solidFill>
              </a:rPr>
              <a:t>so the movement of a star along (x, y) within a year</a:t>
            </a:r>
            <a:endParaRPr b="1">
              <a:solidFill>
                <a:schemeClr val="dk1"/>
              </a:solidFill>
            </a:endParaRPr>
          </a:p>
          <a:p>
            <a:pPr indent="0" lvl="0" marL="0" rtl="0" algn="l">
              <a:spcBef>
                <a:spcPts val="0"/>
              </a:spcBef>
              <a:spcAft>
                <a:spcPts val="0"/>
              </a:spcAft>
              <a:buNone/>
            </a:pPr>
            <a:r>
              <a:rPr lang="en">
                <a:solidFill>
                  <a:schemeClr val="dk1"/>
                </a:solidFill>
              </a:rPr>
              <a:t>And for the brightness: the apparent magnitude.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277b96eb7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277b96eb7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my paper, these are the area’s that were looked at.</a:t>
            </a:r>
            <a:endParaRPr/>
          </a:p>
          <a:p>
            <a:pPr indent="0" lvl="0" marL="0" rtl="0" algn="l">
              <a:spcBef>
                <a:spcPts val="0"/>
              </a:spcBef>
              <a:spcAft>
                <a:spcPts val="0"/>
              </a:spcAft>
              <a:buNone/>
            </a:pPr>
            <a:r>
              <a:rPr lang="en"/>
              <a:t>These images are generated scatterplots based on the apparent magnitudes of the stars.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I expected that the raster expulsion method, i.e. BlobDoG, would only do a rough elimination of the rasters that contain no stellar structures that could be considered blobs.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 expected that the Ant Colony algorithm would work well on placing the GCs of Area 1. I expected it would paint a confused picture in Area 2 due to the huge number of stars, and that it would either find clusters everywhere or non at all.  I was not sure how the algorithm would respond to  Area 3 because it has both densely pact areas and other variety. Lastly in Area 4 I expected it would find the Galaxies and maybe some other structures.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26b84523a7_9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26b84523a7_9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dealing with the description of the pipeline</a:t>
            </a:r>
            <a:endParaRPr/>
          </a:p>
          <a:p>
            <a:pPr indent="0" lvl="0" marL="0" rtl="0" algn="l">
              <a:spcBef>
                <a:spcPts val="0"/>
              </a:spcBef>
              <a:spcAft>
                <a:spcPts val="0"/>
              </a:spcAft>
              <a:buNone/>
            </a:pPr>
            <a:r>
              <a:rPr lang="en"/>
              <a:t>We begin with some area, due to the size of the areas that were selected, we must first begin by subdividing this area in smaller regions.</a:t>
            </a:r>
            <a:endParaRPr/>
          </a:p>
          <a:p>
            <a:pPr indent="0" lvl="0" marL="0" rtl="0" algn="l">
              <a:spcBef>
                <a:spcPts val="0"/>
              </a:spcBef>
              <a:spcAft>
                <a:spcPts val="0"/>
              </a:spcAft>
              <a:buNone/>
            </a:pPr>
            <a:r>
              <a:rPr lang="en"/>
              <a:t>This proces is rasterization, and these regions are called rasters.</a:t>
            </a:r>
            <a:endParaRPr/>
          </a:p>
          <a:p>
            <a:pPr indent="0" lvl="0" marL="0" rtl="0" algn="l">
              <a:spcBef>
                <a:spcPts val="0"/>
              </a:spcBef>
              <a:spcAft>
                <a:spcPts val="0"/>
              </a:spcAft>
              <a:buNone/>
            </a:pPr>
            <a:r>
              <a:rPr lang="en"/>
              <a:t>These smaller rasters are then run throught the main identification pipeline.</a:t>
            </a:r>
            <a:endParaRPr/>
          </a:p>
          <a:p>
            <a:pPr indent="0" lvl="0" marL="0" rtl="0" algn="l">
              <a:spcBef>
                <a:spcPts val="0"/>
              </a:spcBef>
              <a:spcAft>
                <a:spcPts val="0"/>
              </a:spcAft>
              <a:buNone/>
            </a:pPr>
            <a:r>
              <a:rPr lang="en"/>
              <a:t>First, the rasters that are mostly devoid of stars are filtered away via the blobdog exclusion criteria.</a:t>
            </a:r>
            <a:endParaRPr/>
          </a:p>
          <a:p>
            <a:pPr indent="0" lvl="0" marL="0" rtl="0" algn="l">
              <a:spcBef>
                <a:spcPts val="0"/>
              </a:spcBef>
              <a:spcAft>
                <a:spcPts val="0"/>
              </a:spcAft>
              <a:buNone/>
            </a:pPr>
            <a:r>
              <a:rPr lang="en"/>
              <a:t>This makes use of difference of Gaussian at varying scales to identify potential blobs.</a:t>
            </a:r>
            <a:endParaRPr/>
          </a:p>
          <a:p>
            <a:pPr indent="0" lvl="0" marL="0" rtl="0" algn="l">
              <a:spcBef>
                <a:spcPts val="0"/>
              </a:spcBef>
              <a:spcAft>
                <a:spcPts val="0"/>
              </a:spcAft>
              <a:buNone/>
            </a:pPr>
            <a:r>
              <a:rPr lang="en"/>
              <a:t>Rasters for which no blobs are identified are discarded and rasters where at least one blob was found are then forwarded to the next pipeline.</a:t>
            </a:r>
            <a:endParaRPr/>
          </a:p>
          <a:p>
            <a:pPr indent="0" lvl="0" marL="0" rtl="0" algn="l">
              <a:spcBef>
                <a:spcPts val="0"/>
              </a:spcBef>
              <a:spcAft>
                <a:spcPts val="0"/>
              </a:spcAft>
              <a:buNone/>
            </a:pPr>
            <a:r>
              <a:rPr lang="en"/>
              <a:t>In this next stage, a pheromone map is generated by the Ant Colony random-walk algorithm. The ants favour stars that are near to the current star and that are moving with a similar drift. This distribution is then used by the Clustering algorithm to identify potential clusters. This is done by, selecting the stars with the highest pheromone values and generating a field around them relative to their strength of their pheromone value.  Stars that fall under this field are then added to that cluster.  Each addition shifts the center-of-gravity of the cluster and increases its total pheromone mass. This increase in “mass”, increases the size of its field.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continue in this fashion until the cluster stop growing.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(Extra Note in case they ask. All stars end up being clustered. But some are tiny clusters of very few stars. There is a filter of 100 stars. Clusters less than this are discarded. Other properties other than simply the number of stars could also be used to filter these clusters further.)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24379c702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24379c702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dealing with the description of the pipeline</a:t>
            </a:r>
            <a:endParaRPr/>
          </a:p>
          <a:p>
            <a:pPr indent="0" lvl="0" marL="0" rtl="0" algn="l">
              <a:spcBef>
                <a:spcPts val="0"/>
              </a:spcBef>
              <a:spcAft>
                <a:spcPts val="0"/>
              </a:spcAft>
              <a:buNone/>
            </a:pPr>
            <a:r>
              <a:rPr lang="en"/>
              <a:t>We begin with some area, due to the size of the areas that were selected, we must first begin by </a:t>
            </a:r>
            <a:r>
              <a:rPr lang="en"/>
              <a:t>subdividing</a:t>
            </a:r>
            <a:r>
              <a:rPr lang="en"/>
              <a:t> this area in smaller regions.</a:t>
            </a:r>
            <a:endParaRPr/>
          </a:p>
          <a:p>
            <a:pPr indent="0" lvl="0" marL="0" rtl="0" algn="l">
              <a:spcBef>
                <a:spcPts val="0"/>
              </a:spcBef>
              <a:spcAft>
                <a:spcPts val="0"/>
              </a:spcAft>
              <a:buNone/>
            </a:pPr>
            <a:r>
              <a:rPr lang="en"/>
              <a:t>This proces is rasterization, and these regions are called rasters.</a:t>
            </a:r>
            <a:endParaRPr/>
          </a:p>
          <a:p>
            <a:pPr indent="0" lvl="0" marL="0" rtl="0" algn="l">
              <a:spcBef>
                <a:spcPts val="0"/>
              </a:spcBef>
              <a:spcAft>
                <a:spcPts val="0"/>
              </a:spcAft>
              <a:buNone/>
            </a:pPr>
            <a:r>
              <a:rPr lang="en"/>
              <a:t>These smaller rasters are then run throught the main identification pipeline.</a:t>
            </a:r>
            <a:endParaRPr/>
          </a:p>
          <a:p>
            <a:pPr indent="0" lvl="0" marL="0" rtl="0" algn="l">
              <a:spcBef>
                <a:spcPts val="0"/>
              </a:spcBef>
              <a:spcAft>
                <a:spcPts val="0"/>
              </a:spcAft>
              <a:buNone/>
            </a:pPr>
            <a:r>
              <a:rPr lang="en"/>
              <a:t>First, the rasters that are mostly devoid of stars are filtered away via the blobdog exclusion criteria.</a:t>
            </a:r>
            <a:endParaRPr/>
          </a:p>
          <a:p>
            <a:pPr indent="0" lvl="0" marL="0" rtl="0" algn="l">
              <a:spcBef>
                <a:spcPts val="0"/>
              </a:spcBef>
              <a:spcAft>
                <a:spcPts val="0"/>
              </a:spcAft>
              <a:buNone/>
            </a:pPr>
            <a:r>
              <a:rPr lang="en"/>
              <a:t>This makes use of difference of Gaussian at varying scales to identify potential blobs.</a:t>
            </a:r>
            <a:endParaRPr/>
          </a:p>
          <a:p>
            <a:pPr indent="0" lvl="0" marL="0" rtl="0" algn="l">
              <a:spcBef>
                <a:spcPts val="0"/>
              </a:spcBef>
              <a:spcAft>
                <a:spcPts val="0"/>
              </a:spcAft>
              <a:buNone/>
            </a:pPr>
            <a:r>
              <a:rPr lang="en"/>
              <a:t>Rasters for which no blobs are identified are discarded and rasters where at least one blob was found are then forwarded to the next pipeline.</a:t>
            </a:r>
            <a:endParaRPr/>
          </a:p>
          <a:p>
            <a:pPr indent="0" lvl="0" marL="0" rtl="0" algn="l">
              <a:spcBef>
                <a:spcPts val="0"/>
              </a:spcBef>
              <a:spcAft>
                <a:spcPts val="0"/>
              </a:spcAft>
              <a:buNone/>
            </a:pPr>
            <a:r>
              <a:rPr lang="en"/>
              <a:t>In this next stage, a pheromone map is generated by the Ant Colony random-walk algorithm. The ants favour stars that are near to the current star and that are moving with a similar drift. This distribution is then used by the Clustering algorithm to identify </a:t>
            </a:r>
            <a:r>
              <a:rPr lang="en"/>
              <a:t>potential</a:t>
            </a:r>
            <a:r>
              <a:rPr lang="en"/>
              <a:t> clusters. This is done by, selecting the stars with the highest pheromone values and generating a field around them relative to their strength of their pheromone value.  Stars that fall under this field are then added to that cluster.  Each addition shifts the center-of-gravity of the cluster and increases its total pheromone mass. This increase in “mass”, increases the size of its field.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continue in this fashion until the cluster stop growing.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(Extra Note in case they ask. All stars end up being clustered. But some are tiny clusters of very few stars. There is a filter of 100 stars. Clusters less than this are discarded. Other properties other than simply the number of stars could also be used to filter these clusters further.)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24379c7021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24379c7021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595959"/>
                </a:solidFill>
                <a:latin typeface="Helvetica Neue"/>
                <a:ea typeface="Helvetica Neue"/>
                <a:cs typeface="Helvetica Neue"/>
                <a:sym typeface="Helvetica Neue"/>
              </a:rPr>
              <a:t>{Add as a speaker note} about how the rasterization scheme is fixed and how this could cut a GC at a raster boundary.</a:t>
            </a:r>
            <a:endParaRPr sz="1200">
              <a:solidFill>
                <a:srgbClr val="595959"/>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t/>
            </a:r>
            <a:endParaRPr sz="1200">
              <a:solidFill>
                <a:srgbClr val="595959"/>
              </a:solidFill>
              <a:latin typeface="Helvetica Neue"/>
              <a:ea typeface="Helvetica Neue"/>
              <a:cs typeface="Helvetica Neue"/>
              <a:sym typeface="Helvetica Neue"/>
            </a:endParaRPr>
          </a:p>
          <a:p>
            <a:pPr indent="0" lvl="0" marL="0" rtl="0" algn="l">
              <a:lnSpc>
                <a:spcPct val="115000"/>
              </a:lnSpc>
              <a:spcBef>
                <a:spcPts val="1200"/>
              </a:spcBef>
              <a:spcAft>
                <a:spcPts val="1200"/>
              </a:spcAft>
              <a:buClr>
                <a:schemeClr val="dk1"/>
              </a:buClr>
              <a:buSzPts val="1100"/>
              <a:buFont typeface="Arial"/>
              <a:buNone/>
            </a:pPr>
            <a:r>
              <a:rPr lang="en" sz="1200">
                <a:solidFill>
                  <a:srgbClr val="595959"/>
                </a:solidFill>
                <a:latin typeface="Helvetica Neue"/>
                <a:ea typeface="Helvetica Neue"/>
                <a:cs typeface="Helvetica Neue"/>
                <a:sym typeface="Helvetica Neue"/>
              </a:rPr>
              <a:t>This faster algorithm that was employed is the next phase of the pipeline, click to it in the pipeline and then say "BlobDoG”</a:t>
            </a:r>
            <a:endParaRPr sz="1200">
              <a:solidFill>
                <a:srgbClr val="595959"/>
              </a:solidFill>
              <a:latin typeface="Helvetica Neue"/>
              <a:ea typeface="Helvetica Neue"/>
              <a:cs typeface="Helvetica Neue"/>
              <a:sym typeface="Helvetica Neue"/>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Font typeface="Helvetica Neue"/>
              <a:buNone/>
              <a:defRPr sz="5200">
                <a:latin typeface="Helvetica Neue"/>
                <a:ea typeface="Helvetica Neue"/>
                <a:cs typeface="Helvetica Neue"/>
                <a:sym typeface="Helvetica Neu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Font typeface="Helvetica Neue"/>
              <a:buNone/>
              <a:defRPr sz="2800">
                <a:latin typeface="Helvetica Neue"/>
                <a:ea typeface="Helvetica Neue"/>
                <a:cs typeface="Helvetica Neue"/>
                <a:sym typeface="Helvetica Neu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Clr>
                <a:schemeClr val="dk1"/>
              </a:buClr>
              <a:buSzPts val="1100"/>
              <a:buFont typeface="Arial"/>
              <a:buNone/>
              <a:defRPr/>
            </a:lvl1pPr>
            <a:lvl2pPr lvl="1" rtl="0">
              <a:buClr>
                <a:schemeClr val="dk1"/>
              </a:buClr>
              <a:buSzPts val="1100"/>
              <a:buFont typeface="Arial"/>
              <a:buNone/>
              <a:defRPr/>
            </a:lvl2pPr>
            <a:lvl3pPr lvl="2" rtl="0">
              <a:buClr>
                <a:schemeClr val="dk1"/>
              </a:buClr>
              <a:buSzPts val="1100"/>
              <a:buFont typeface="Arial"/>
              <a:buNone/>
              <a:defRPr/>
            </a:lvl3pPr>
            <a:lvl4pPr lvl="3" rtl="0">
              <a:buClr>
                <a:schemeClr val="dk1"/>
              </a:buClr>
              <a:buSzPts val="1100"/>
              <a:buFont typeface="Arial"/>
              <a:buNone/>
              <a:defRPr/>
            </a:lvl4pPr>
            <a:lvl5pPr lvl="4" rtl="0">
              <a:buClr>
                <a:schemeClr val="dk1"/>
              </a:buClr>
              <a:buSzPts val="1100"/>
              <a:buFont typeface="Arial"/>
              <a:buNone/>
              <a:defRPr/>
            </a:lvl5pPr>
            <a:lvl6pPr lvl="5" rtl="0">
              <a:buClr>
                <a:schemeClr val="dk1"/>
              </a:buClr>
              <a:buSzPts val="1100"/>
              <a:buFont typeface="Arial"/>
              <a:buNone/>
              <a:defRPr/>
            </a:lvl6pPr>
            <a:lvl7pPr lvl="6" rtl="0">
              <a:buClr>
                <a:schemeClr val="dk1"/>
              </a:buClr>
              <a:buSzPts val="1100"/>
              <a:buFont typeface="Arial"/>
              <a:buNone/>
              <a:defRPr/>
            </a:lvl7pPr>
            <a:lvl8pPr lvl="7" rtl="0">
              <a:buClr>
                <a:schemeClr val="dk1"/>
              </a:buClr>
              <a:buSzPts val="1100"/>
              <a:buFont typeface="Arial"/>
              <a:buNone/>
              <a:defRPr/>
            </a:lvl8pPr>
            <a:lvl9pPr lvl="8" rtl="0">
              <a:buClr>
                <a:schemeClr val="dk1"/>
              </a:buClr>
              <a:buSzPts val="1100"/>
              <a:buFont typeface="Arial"/>
              <a:buNone/>
              <a:defRPr/>
            </a:lvl9p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Clr>
                <a:schemeClr val="dk1"/>
              </a:buClr>
              <a:buSzPts val="1100"/>
              <a:buFont typeface="Arial"/>
              <a:buNone/>
              <a:defRPr/>
            </a:lvl1pPr>
            <a:lvl2pPr lvl="1" rtl="0">
              <a:buClr>
                <a:schemeClr val="dk1"/>
              </a:buClr>
              <a:buSzPts val="1100"/>
              <a:buFont typeface="Arial"/>
              <a:buNone/>
              <a:defRPr/>
            </a:lvl2pPr>
            <a:lvl3pPr lvl="2" rtl="0">
              <a:buClr>
                <a:schemeClr val="dk1"/>
              </a:buClr>
              <a:buSzPts val="1100"/>
              <a:buFont typeface="Arial"/>
              <a:buNone/>
              <a:defRPr/>
            </a:lvl3pPr>
            <a:lvl4pPr lvl="3" rtl="0">
              <a:buClr>
                <a:schemeClr val="dk1"/>
              </a:buClr>
              <a:buSzPts val="1100"/>
              <a:buFont typeface="Arial"/>
              <a:buNone/>
              <a:defRPr/>
            </a:lvl4pPr>
            <a:lvl5pPr lvl="4" rtl="0">
              <a:buClr>
                <a:schemeClr val="dk1"/>
              </a:buClr>
              <a:buSzPts val="1100"/>
              <a:buFont typeface="Arial"/>
              <a:buNone/>
              <a:defRPr/>
            </a:lvl5pPr>
            <a:lvl6pPr lvl="5" rtl="0">
              <a:buClr>
                <a:schemeClr val="dk1"/>
              </a:buClr>
              <a:buSzPts val="1100"/>
              <a:buFont typeface="Arial"/>
              <a:buNone/>
              <a:defRPr/>
            </a:lvl6pPr>
            <a:lvl7pPr lvl="6" rtl="0">
              <a:buClr>
                <a:schemeClr val="dk1"/>
              </a:buClr>
              <a:buSzPts val="1100"/>
              <a:buFont typeface="Arial"/>
              <a:buNone/>
              <a:defRPr/>
            </a:lvl7pPr>
            <a:lvl8pPr lvl="7" rtl="0">
              <a:buClr>
                <a:schemeClr val="dk1"/>
              </a:buClr>
              <a:buSzPts val="1100"/>
              <a:buFont typeface="Arial"/>
              <a:buNone/>
              <a:defRPr/>
            </a:lvl8pPr>
            <a:lvl9pPr lvl="8" rtl="0">
              <a:buClr>
                <a:schemeClr val="dk1"/>
              </a:buClr>
              <a:buSzPts val="1100"/>
              <a:buFont typeface="Arial"/>
              <a:buNone/>
              <a:defRPr/>
            </a:lvl9p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Font typeface="Helvetica Neue"/>
              <a:buNone/>
              <a:defRPr sz="3600">
                <a:latin typeface="Helvetica Neue"/>
                <a:ea typeface="Helvetica Neue"/>
                <a:cs typeface="Helvetica Neue"/>
                <a:sym typeface="Helvetica Neu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Font typeface="Helvetica Neue"/>
              <a:buNone/>
              <a:defRPr>
                <a:latin typeface="Helvetica Neue"/>
                <a:ea typeface="Helvetica Neue"/>
                <a:cs typeface="Helvetica Neue"/>
                <a:sym typeface="Helvetica Neue"/>
              </a:defRPr>
            </a:lvl2pPr>
            <a:lvl3pPr lvl="2" rtl="0">
              <a:spcBef>
                <a:spcPts val="0"/>
              </a:spcBef>
              <a:spcAft>
                <a:spcPts val="0"/>
              </a:spcAft>
              <a:buSzPts val="2800"/>
              <a:buFont typeface="Helvetica Neue"/>
              <a:buNone/>
              <a:defRPr>
                <a:latin typeface="Helvetica Neue"/>
                <a:ea typeface="Helvetica Neue"/>
                <a:cs typeface="Helvetica Neue"/>
                <a:sym typeface="Helvetica Neue"/>
              </a:defRPr>
            </a:lvl3pPr>
            <a:lvl4pPr lvl="3" rtl="0">
              <a:spcBef>
                <a:spcPts val="0"/>
              </a:spcBef>
              <a:spcAft>
                <a:spcPts val="0"/>
              </a:spcAft>
              <a:buSzPts val="2800"/>
              <a:buFont typeface="Helvetica Neue"/>
              <a:buNone/>
              <a:defRPr>
                <a:latin typeface="Helvetica Neue"/>
                <a:ea typeface="Helvetica Neue"/>
                <a:cs typeface="Helvetica Neue"/>
                <a:sym typeface="Helvetica Neue"/>
              </a:defRPr>
            </a:lvl4pPr>
            <a:lvl5pPr lvl="4" rtl="0">
              <a:spcBef>
                <a:spcPts val="0"/>
              </a:spcBef>
              <a:spcAft>
                <a:spcPts val="0"/>
              </a:spcAft>
              <a:buSzPts val="2800"/>
              <a:buFont typeface="Helvetica Neue"/>
              <a:buNone/>
              <a:defRPr>
                <a:latin typeface="Helvetica Neue"/>
                <a:ea typeface="Helvetica Neue"/>
                <a:cs typeface="Helvetica Neue"/>
                <a:sym typeface="Helvetica Neue"/>
              </a:defRPr>
            </a:lvl5pPr>
            <a:lvl6pPr lvl="5" rtl="0">
              <a:spcBef>
                <a:spcPts val="0"/>
              </a:spcBef>
              <a:spcAft>
                <a:spcPts val="0"/>
              </a:spcAft>
              <a:buSzPts val="2800"/>
              <a:buFont typeface="Helvetica Neue"/>
              <a:buNone/>
              <a:defRPr>
                <a:latin typeface="Helvetica Neue"/>
                <a:ea typeface="Helvetica Neue"/>
                <a:cs typeface="Helvetica Neue"/>
                <a:sym typeface="Helvetica Neue"/>
              </a:defRPr>
            </a:lvl6pPr>
            <a:lvl7pPr lvl="6" rtl="0">
              <a:spcBef>
                <a:spcPts val="0"/>
              </a:spcBef>
              <a:spcAft>
                <a:spcPts val="0"/>
              </a:spcAft>
              <a:buSzPts val="2800"/>
              <a:buFont typeface="Helvetica Neue"/>
              <a:buNone/>
              <a:defRPr>
                <a:latin typeface="Helvetica Neue"/>
                <a:ea typeface="Helvetica Neue"/>
                <a:cs typeface="Helvetica Neue"/>
                <a:sym typeface="Helvetica Neue"/>
              </a:defRPr>
            </a:lvl7pPr>
            <a:lvl8pPr lvl="7" rtl="0">
              <a:spcBef>
                <a:spcPts val="0"/>
              </a:spcBef>
              <a:spcAft>
                <a:spcPts val="0"/>
              </a:spcAft>
              <a:buSzPts val="2800"/>
              <a:buFont typeface="Helvetica Neue"/>
              <a:buNone/>
              <a:defRPr>
                <a:latin typeface="Helvetica Neue"/>
                <a:ea typeface="Helvetica Neue"/>
                <a:cs typeface="Helvetica Neue"/>
                <a:sym typeface="Helvetica Neue"/>
              </a:defRPr>
            </a:lvl8pPr>
            <a:lvl9pPr lvl="8" rtl="0">
              <a:spcBef>
                <a:spcPts val="0"/>
              </a:spcBef>
              <a:spcAft>
                <a:spcPts val="0"/>
              </a:spcAft>
              <a:buSzPts val="2800"/>
              <a:buFont typeface="Helvetica Neue"/>
              <a:buNone/>
              <a:defRPr>
                <a:latin typeface="Helvetica Neue"/>
                <a:ea typeface="Helvetica Neue"/>
                <a:cs typeface="Helvetica Neue"/>
                <a:sym typeface="Helvetica Neu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Clr>
                <a:schemeClr val="dk1"/>
              </a:buClr>
              <a:buSzPts val="1100"/>
              <a:buFont typeface="Arial"/>
              <a:buNone/>
              <a:defRPr/>
            </a:lvl1pPr>
            <a:lvl2pPr lvl="1" rtl="0">
              <a:buClr>
                <a:schemeClr val="dk1"/>
              </a:buClr>
              <a:buSzPts val="1100"/>
              <a:buFont typeface="Arial"/>
              <a:buNone/>
              <a:defRPr/>
            </a:lvl2pPr>
            <a:lvl3pPr lvl="2" rtl="0">
              <a:buClr>
                <a:schemeClr val="dk1"/>
              </a:buClr>
              <a:buSzPts val="1100"/>
              <a:buFont typeface="Arial"/>
              <a:buNone/>
              <a:defRPr/>
            </a:lvl3pPr>
            <a:lvl4pPr lvl="3" rtl="0">
              <a:buClr>
                <a:schemeClr val="dk1"/>
              </a:buClr>
              <a:buSzPts val="1100"/>
              <a:buFont typeface="Arial"/>
              <a:buNone/>
              <a:defRPr/>
            </a:lvl4pPr>
            <a:lvl5pPr lvl="4" rtl="0">
              <a:buClr>
                <a:schemeClr val="dk1"/>
              </a:buClr>
              <a:buSzPts val="1100"/>
              <a:buFont typeface="Arial"/>
              <a:buNone/>
              <a:defRPr/>
            </a:lvl5pPr>
            <a:lvl6pPr lvl="5" rtl="0">
              <a:buClr>
                <a:schemeClr val="dk1"/>
              </a:buClr>
              <a:buSzPts val="1100"/>
              <a:buFont typeface="Arial"/>
              <a:buNone/>
              <a:defRPr/>
            </a:lvl6pPr>
            <a:lvl7pPr lvl="6" rtl="0">
              <a:buClr>
                <a:schemeClr val="dk1"/>
              </a:buClr>
              <a:buSzPts val="1100"/>
              <a:buFont typeface="Arial"/>
              <a:buNone/>
              <a:defRPr/>
            </a:lvl7pPr>
            <a:lvl8pPr lvl="7" rtl="0">
              <a:buClr>
                <a:schemeClr val="dk1"/>
              </a:buClr>
              <a:buSzPts val="1100"/>
              <a:buFont typeface="Arial"/>
              <a:buNone/>
              <a:defRPr/>
            </a:lvl8pPr>
            <a:lvl9pPr lvl="8" rtl="0">
              <a:buClr>
                <a:schemeClr val="dk1"/>
              </a:buClr>
              <a:buSzPts val="1100"/>
              <a:buFont typeface="Arial"/>
              <a:buNone/>
              <a:defRPr/>
            </a:lvl9p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Clr>
                <a:schemeClr val="dk1"/>
              </a:buClr>
              <a:buSzPts val="1100"/>
              <a:buFont typeface="Arial"/>
              <a:buNone/>
              <a:defRPr/>
            </a:lvl1pPr>
            <a:lvl2pPr lvl="1" rtl="0">
              <a:buClr>
                <a:schemeClr val="dk1"/>
              </a:buClr>
              <a:buSzPts val="1100"/>
              <a:buFont typeface="Arial"/>
              <a:buNone/>
              <a:defRPr/>
            </a:lvl2pPr>
            <a:lvl3pPr lvl="2" rtl="0">
              <a:buClr>
                <a:schemeClr val="dk1"/>
              </a:buClr>
              <a:buSzPts val="1100"/>
              <a:buFont typeface="Arial"/>
              <a:buNone/>
              <a:defRPr/>
            </a:lvl3pPr>
            <a:lvl4pPr lvl="3" rtl="0">
              <a:buClr>
                <a:schemeClr val="dk1"/>
              </a:buClr>
              <a:buSzPts val="1100"/>
              <a:buFont typeface="Arial"/>
              <a:buNone/>
              <a:defRPr/>
            </a:lvl4pPr>
            <a:lvl5pPr lvl="4" rtl="0">
              <a:buClr>
                <a:schemeClr val="dk1"/>
              </a:buClr>
              <a:buSzPts val="1100"/>
              <a:buFont typeface="Arial"/>
              <a:buNone/>
              <a:defRPr/>
            </a:lvl5pPr>
            <a:lvl6pPr lvl="5" rtl="0">
              <a:buClr>
                <a:schemeClr val="dk1"/>
              </a:buClr>
              <a:buSzPts val="1100"/>
              <a:buFont typeface="Arial"/>
              <a:buNone/>
              <a:defRPr/>
            </a:lvl6pPr>
            <a:lvl7pPr lvl="6" rtl="0">
              <a:buClr>
                <a:schemeClr val="dk1"/>
              </a:buClr>
              <a:buSzPts val="1100"/>
              <a:buFont typeface="Arial"/>
              <a:buNone/>
              <a:defRPr/>
            </a:lvl7pPr>
            <a:lvl8pPr lvl="7" rtl="0">
              <a:buClr>
                <a:schemeClr val="dk1"/>
              </a:buClr>
              <a:buSzPts val="1100"/>
              <a:buFont typeface="Arial"/>
              <a:buNone/>
              <a:defRPr/>
            </a:lvl8pPr>
            <a:lvl9pPr lvl="8" rtl="0">
              <a:buClr>
                <a:schemeClr val="dk1"/>
              </a:buClr>
              <a:buSzPts val="1100"/>
              <a:buFont typeface="Arial"/>
              <a:buNone/>
              <a:defRPr/>
            </a:lvl9p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Clr>
                <a:schemeClr val="dk1"/>
              </a:buClr>
              <a:buSzPts val="1100"/>
              <a:buFont typeface="Arial"/>
              <a:buNone/>
              <a:defRPr/>
            </a:lvl1pPr>
            <a:lvl2pPr lvl="1" rtl="0">
              <a:buClr>
                <a:schemeClr val="dk1"/>
              </a:buClr>
              <a:buSzPts val="1100"/>
              <a:buFont typeface="Arial"/>
              <a:buNone/>
              <a:defRPr/>
            </a:lvl2pPr>
            <a:lvl3pPr lvl="2" rtl="0">
              <a:buClr>
                <a:schemeClr val="dk1"/>
              </a:buClr>
              <a:buSzPts val="1100"/>
              <a:buFont typeface="Arial"/>
              <a:buNone/>
              <a:defRPr/>
            </a:lvl3pPr>
            <a:lvl4pPr lvl="3" rtl="0">
              <a:buClr>
                <a:schemeClr val="dk1"/>
              </a:buClr>
              <a:buSzPts val="1100"/>
              <a:buFont typeface="Arial"/>
              <a:buNone/>
              <a:defRPr/>
            </a:lvl4pPr>
            <a:lvl5pPr lvl="4" rtl="0">
              <a:buClr>
                <a:schemeClr val="dk1"/>
              </a:buClr>
              <a:buSzPts val="1100"/>
              <a:buFont typeface="Arial"/>
              <a:buNone/>
              <a:defRPr/>
            </a:lvl5pPr>
            <a:lvl6pPr lvl="5" rtl="0">
              <a:buClr>
                <a:schemeClr val="dk1"/>
              </a:buClr>
              <a:buSzPts val="1100"/>
              <a:buFont typeface="Arial"/>
              <a:buNone/>
              <a:defRPr/>
            </a:lvl6pPr>
            <a:lvl7pPr lvl="6" rtl="0">
              <a:buClr>
                <a:schemeClr val="dk1"/>
              </a:buClr>
              <a:buSzPts val="1100"/>
              <a:buFont typeface="Arial"/>
              <a:buNone/>
              <a:defRPr/>
            </a:lvl7pPr>
            <a:lvl8pPr lvl="7" rtl="0">
              <a:buClr>
                <a:schemeClr val="dk1"/>
              </a:buClr>
              <a:buSzPts val="1100"/>
              <a:buFont typeface="Arial"/>
              <a:buNone/>
              <a:defRPr/>
            </a:lvl8pPr>
            <a:lvl9pPr lvl="8" rtl="0">
              <a:buClr>
                <a:schemeClr val="dk1"/>
              </a:buClr>
              <a:buSzPts val="1100"/>
              <a:buFont typeface="Arial"/>
              <a:buNone/>
              <a:defRPr/>
            </a:lvl9p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Clr>
                <a:schemeClr val="dk1"/>
              </a:buClr>
              <a:buSzPts val="1100"/>
              <a:buFont typeface="Arial"/>
              <a:buNone/>
              <a:defRPr/>
            </a:lvl1pPr>
            <a:lvl2pPr lvl="1" rtl="0">
              <a:buClr>
                <a:schemeClr val="dk1"/>
              </a:buClr>
              <a:buSzPts val="1100"/>
              <a:buFont typeface="Arial"/>
              <a:buNone/>
              <a:defRPr/>
            </a:lvl2pPr>
            <a:lvl3pPr lvl="2" rtl="0">
              <a:buClr>
                <a:schemeClr val="dk1"/>
              </a:buClr>
              <a:buSzPts val="1100"/>
              <a:buFont typeface="Arial"/>
              <a:buNone/>
              <a:defRPr/>
            </a:lvl3pPr>
            <a:lvl4pPr lvl="3" rtl="0">
              <a:buClr>
                <a:schemeClr val="dk1"/>
              </a:buClr>
              <a:buSzPts val="1100"/>
              <a:buFont typeface="Arial"/>
              <a:buNone/>
              <a:defRPr/>
            </a:lvl4pPr>
            <a:lvl5pPr lvl="4" rtl="0">
              <a:buClr>
                <a:schemeClr val="dk1"/>
              </a:buClr>
              <a:buSzPts val="1100"/>
              <a:buFont typeface="Arial"/>
              <a:buNone/>
              <a:defRPr/>
            </a:lvl5pPr>
            <a:lvl6pPr lvl="5" rtl="0">
              <a:buClr>
                <a:schemeClr val="dk1"/>
              </a:buClr>
              <a:buSzPts val="1100"/>
              <a:buFont typeface="Arial"/>
              <a:buNone/>
              <a:defRPr/>
            </a:lvl6pPr>
            <a:lvl7pPr lvl="6" rtl="0">
              <a:buClr>
                <a:schemeClr val="dk1"/>
              </a:buClr>
              <a:buSzPts val="1100"/>
              <a:buFont typeface="Arial"/>
              <a:buNone/>
              <a:defRPr/>
            </a:lvl7pPr>
            <a:lvl8pPr lvl="7" rtl="0">
              <a:buClr>
                <a:schemeClr val="dk1"/>
              </a:buClr>
              <a:buSzPts val="1100"/>
              <a:buFont typeface="Arial"/>
              <a:buNone/>
              <a:defRPr/>
            </a:lvl8pPr>
            <a:lvl9pPr lvl="8" rtl="0">
              <a:buClr>
                <a:schemeClr val="dk1"/>
              </a:buClr>
              <a:buSzPts val="1100"/>
              <a:buFont typeface="Arial"/>
              <a:buNone/>
              <a:defRPr/>
            </a:lvl9p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Clr>
                <a:schemeClr val="dk1"/>
              </a:buClr>
              <a:buSzPts val="1100"/>
              <a:buFont typeface="Arial"/>
              <a:buNone/>
              <a:defRPr/>
            </a:lvl1pPr>
            <a:lvl2pPr lvl="1" rtl="0">
              <a:buClr>
                <a:schemeClr val="dk1"/>
              </a:buClr>
              <a:buSzPts val="1100"/>
              <a:buFont typeface="Arial"/>
              <a:buNone/>
              <a:defRPr/>
            </a:lvl2pPr>
            <a:lvl3pPr lvl="2" rtl="0">
              <a:buClr>
                <a:schemeClr val="dk1"/>
              </a:buClr>
              <a:buSzPts val="1100"/>
              <a:buFont typeface="Arial"/>
              <a:buNone/>
              <a:defRPr/>
            </a:lvl3pPr>
            <a:lvl4pPr lvl="3" rtl="0">
              <a:buClr>
                <a:schemeClr val="dk1"/>
              </a:buClr>
              <a:buSzPts val="1100"/>
              <a:buFont typeface="Arial"/>
              <a:buNone/>
              <a:defRPr/>
            </a:lvl4pPr>
            <a:lvl5pPr lvl="4" rtl="0">
              <a:buClr>
                <a:schemeClr val="dk1"/>
              </a:buClr>
              <a:buSzPts val="1100"/>
              <a:buFont typeface="Arial"/>
              <a:buNone/>
              <a:defRPr/>
            </a:lvl5pPr>
            <a:lvl6pPr lvl="5" rtl="0">
              <a:buClr>
                <a:schemeClr val="dk1"/>
              </a:buClr>
              <a:buSzPts val="1100"/>
              <a:buFont typeface="Arial"/>
              <a:buNone/>
              <a:defRPr/>
            </a:lvl6pPr>
            <a:lvl7pPr lvl="6" rtl="0">
              <a:buClr>
                <a:schemeClr val="dk1"/>
              </a:buClr>
              <a:buSzPts val="1100"/>
              <a:buFont typeface="Arial"/>
              <a:buNone/>
              <a:defRPr/>
            </a:lvl7pPr>
            <a:lvl8pPr lvl="7" rtl="0">
              <a:buClr>
                <a:schemeClr val="dk1"/>
              </a:buClr>
              <a:buSzPts val="1100"/>
              <a:buFont typeface="Arial"/>
              <a:buNone/>
              <a:defRPr/>
            </a:lvl8pPr>
            <a:lvl9pPr lvl="8" rtl="0">
              <a:buClr>
                <a:schemeClr val="dk1"/>
              </a:buClr>
              <a:buSzPts val="1100"/>
              <a:buFont typeface="Arial"/>
              <a:buNone/>
              <a:defRPr/>
            </a:lvl9p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Clr>
                <a:schemeClr val="dk1"/>
              </a:buClr>
              <a:buSzPts val="1100"/>
              <a:buFont typeface="Arial"/>
              <a:buNone/>
              <a:defRPr/>
            </a:lvl1pPr>
            <a:lvl2pPr lvl="1" rtl="0">
              <a:buClr>
                <a:schemeClr val="dk1"/>
              </a:buClr>
              <a:buSzPts val="1100"/>
              <a:buFont typeface="Arial"/>
              <a:buNone/>
              <a:defRPr/>
            </a:lvl2pPr>
            <a:lvl3pPr lvl="2" rtl="0">
              <a:buClr>
                <a:schemeClr val="dk1"/>
              </a:buClr>
              <a:buSzPts val="1100"/>
              <a:buFont typeface="Arial"/>
              <a:buNone/>
              <a:defRPr/>
            </a:lvl3pPr>
            <a:lvl4pPr lvl="3" rtl="0">
              <a:buClr>
                <a:schemeClr val="dk1"/>
              </a:buClr>
              <a:buSzPts val="1100"/>
              <a:buFont typeface="Arial"/>
              <a:buNone/>
              <a:defRPr/>
            </a:lvl4pPr>
            <a:lvl5pPr lvl="4" rtl="0">
              <a:buClr>
                <a:schemeClr val="dk1"/>
              </a:buClr>
              <a:buSzPts val="1100"/>
              <a:buFont typeface="Arial"/>
              <a:buNone/>
              <a:defRPr/>
            </a:lvl5pPr>
            <a:lvl6pPr lvl="5" rtl="0">
              <a:buClr>
                <a:schemeClr val="dk1"/>
              </a:buClr>
              <a:buSzPts val="1100"/>
              <a:buFont typeface="Arial"/>
              <a:buNone/>
              <a:defRPr/>
            </a:lvl6pPr>
            <a:lvl7pPr lvl="6" rtl="0">
              <a:buClr>
                <a:schemeClr val="dk1"/>
              </a:buClr>
              <a:buSzPts val="1100"/>
              <a:buFont typeface="Arial"/>
              <a:buNone/>
              <a:defRPr/>
            </a:lvl7pPr>
            <a:lvl8pPr lvl="7" rtl="0">
              <a:buClr>
                <a:schemeClr val="dk1"/>
              </a:buClr>
              <a:buSzPts val="1100"/>
              <a:buFont typeface="Arial"/>
              <a:buNone/>
              <a:defRPr/>
            </a:lvl8pPr>
            <a:lvl9pPr lvl="8" rtl="0">
              <a:buClr>
                <a:schemeClr val="dk1"/>
              </a:buClr>
              <a:buSzPts val="1100"/>
              <a:buFont typeface="Arial"/>
              <a:buNone/>
              <a:defRPr/>
            </a:lvl9p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Helvetica Neue"/>
              <a:buChar char="●"/>
              <a:defRPr sz="1800">
                <a:solidFill>
                  <a:schemeClr val="dk2"/>
                </a:solidFill>
                <a:latin typeface="Helvetica Neue"/>
                <a:ea typeface="Helvetica Neue"/>
                <a:cs typeface="Helvetica Neue"/>
                <a:sym typeface="Helvetica Neue"/>
              </a:defRPr>
            </a:lvl1pPr>
            <a:lvl2pPr indent="-317500" lvl="1" marL="914400" rtl="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2pPr>
            <a:lvl3pPr indent="-317500" lvl="2" marL="1371600" rtl="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3pPr>
            <a:lvl4pPr indent="-317500" lvl="3" marL="1828800" rtl="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4pPr>
            <a:lvl5pPr indent="-317500" lvl="4" marL="2286000" rtl="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5pPr>
            <a:lvl6pPr indent="-317500" lvl="5" marL="2743200" rtl="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6pPr>
            <a:lvl7pPr indent="-317500" lvl="6" marL="3200400" rtl="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7pPr>
            <a:lvl8pPr indent="-317500" lvl="7" marL="3657600" rtl="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8pPr>
            <a:lvl9pPr indent="-317500" lvl="8" marL="4114800" rtl="0">
              <a:lnSpc>
                <a:spcPct val="115000"/>
              </a:lnSpc>
              <a:spcBef>
                <a:spcPts val="0"/>
              </a:spcBef>
              <a:spcAft>
                <a:spcPts val="0"/>
              </a:spcAft>
              <a:buClr>
                <a:schemeClr val="dk2"/>
              </a:buClr>
              <a:buSzPts val="1400"/>
              <a:buFont typeface="Helvetica Neue"/>
              <a:buChar char="■"/>
              <a:defRPr>
                <a:solidFill>
                  <a:schemeClr val="dk2"/>
                </a:solidFill>
                <a:latin typeface="Helvetica Neue"/>
                <a:ea typeface="Helvetica Neue"/>
                <a:cs typeface="Helvetica Neue"/>
                <a:sym typeface="Helvetica Neue"/>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20.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11.png"/><Relationship Id="rId5"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s://www.cosmos.esa.int/gaia"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 sz="3200"/>
              <a:t>Application of the Ant Colony Algorithm in the Identification of </a:t>
            </a:r>
            <a:endParaRPr sz="3200"/>
          </a:p>
          <a:p>
            <a:pPr indent="0" lvl="0" marL="0" rtl="0" algn="ctr">
              <a:spcBef>
                <a:spcPts val="0"/>
              </a:spcBef>
              <a:spcAft>
                <a:spcPts val="0"/>
              </a:spcAft>
              <a:buClr>
                <a:schemeClr val="dk1"/>
              </a:buClr>
              <a:buSzPts val="1100"/>
              <a:buFont typeface="Arial"/>
              <a:buNone/>
            </a:pPr>
            <a:r>
              <a:rPr lang="en" sz="3200"/>
              <a:t>Globular Clusters</a:t>
            </a:r>
            <a:endParaRPr sz="3200"/>
          </a:p>
        </p:txBody>
      </p:sp>
      <p:sp>
        <p:nvSpPr>
          <p:cNvPr id="55" name="Google Shape;55;p13"/>
          <p:cNvSpPr txBox="1"/>
          <p:nvPr>
            <p:ph idx="1" type="subTitle"/>
          </p:nvPr>
        </p:nvSpPr>
        <p:spPr>
          <a:xfrm>
            <a:off x="311700" y="3397025"/>
            <a:ext cx="8520600" cy="1119900"/>
          </a:xfrm>
          <a:prstGeom prst="rect">
            <a:avLst/>
          </a:prstGeom>
        </p:spPr>
        <p:txBody>
          <a:bodyPr anchorCtr="0" anchor="t" bIns="91425" lIns="91425" spcFirstLastPara="1" rIns="91425" wrap="square" tIns="91425">
            <a:noAutofit/>
          </a:bodyPr>
          <a:lstStyle/>
          <a:p>
            <a:pPr indent="0" lvl="0" marL="0" rtl="0" algn="ctr">
              <a:lnSpc>
                <a:spcPct val="60000"/>
              </a:lnSpc>
              <a:spcBef>
                <a:spcPts val="0"/>
              </a:spcBef>
              <a:spcAft>
                <a:spcPts val="0"/>
              </a:spcAft>
              <a:buSzPts val="770"/>
              <a:buNone/>
            </a:pPr>
            <a:r>
              <a:rPr lang="en" sz="1400">
                <a:solidFill>
                  <a:schemeClr val="dk1"/>
                </a:solidFill>
                <a:latin typeface="Helvetica Neue"/>
                <a:ea typeface="Helvetica Neue"/>
                <a:cs typeface="Helvetica Neue"/>
                <a:sym typeface="Helvetica Neue"/>
              </a:rPr>
              <a:t>By Jördis Hollander</a:t>
            </a:r>
            <a:endParaRPr sz="1400">
              <a:solidFill>
                <a:schemeClr val="dk1"/>
              </a:solidFill>
              <a:latin typeface="Helvetica Neue"/>
              <a:ea typeface="Helvetica Neue"/>
              <a:cs typeface="Helvetica Neue"/>
              <a:sym typeface="Helvetica Neue"/>
            </a:endParaRPr>
          </a:p>
          <a:p>
            <a:pPr indent="0" lvl="0" marL="0" rtl="0" algn="ctr">
              <a:lnSpc>
                <a:spcPct val="60000"/>
              </a:lnSpc>
              <a:spcBef>
                <a:spcPts val="0"/>
              </a:spcBef>
              <a:spcAft>
                <a:spcPts val="0"/>
              </a:spcAft>
              <a:buSzPts val="770"/>
              <a:buNone/>
            </a:pPr>
            <a:r>
              <a:t/>
            </a:r>
            <a:endParaRPr sz="1400">
              <a:solidFill>
                <a:schemeClr val="dk1"/>
              </a:solidFill>
              <a:latin typeface="Helvetica Neue"/>
              <a:ea typeface="Helvetica Neue"/>
              <a:cs typeface="Helvetica Neue"/>
              <a:sym typeface="Helvetica Neue"/>
            </a:endParaRPr>
          </a:p>
          <a:p>
            <a:pPr indent="0" lvl="0" marL="0" rtl="0" algn="ctr">
              <a:lnSpc>
                <a:spcPct val="60000"/>
              </a:lnSpc>
              <a:spcBef>
                <a:spcPts val="0"/>
              </a:spcBef>
              <a:spcAft>
                <a:spcPts val="0"/>
              </a:spcAft>
              <a:buSzPts val="770"/>
              <a:buNone/>
            </a:pPr>
            <a:r>
              <a:t/>
            </a:r>
            <a:endParaRPr sz="1400">
              <a:solidFill>
                <a:schemeClr val="dk1"/>
              </a:solidFill>
              <a:latin typeface="Helvetica Neue"/>
              <a:ea typeface="Helvetica Neue"/>
              <a:cs typeface="Helvetica Neue"/>
              <a:sym typeface="Helvetica Neue"/>
            </a:endParaRPr>
          </a:p>
          <a:p>
            <a:pPr indent="0" lvl="0" marL="0" rtl="0" algn="ctr">
              <a:lnSpc>
                <a:spcPct val="95000"/>
              </a:lnSpc>
              <a:spcBef>
                <a:spcPts val="0"/>
              </a:spcBef>
              <a:spcAft>
                <a:spcPts val="0"/>
              </a:spcAft>
              <a:buSzPts val="770"/>
              <a:buNone/>
            </a:pPr>
            <a:r>
              <a:rPr lang="en" sz="1400">
                <a:solidFill>
                  <a:schemeClr val="dk1"/>
                </a:solidFill>
                <a:latin typeface="Helvetica Neue"/>
                <a:ea typeface="Helvetica Neue"/>
                <a:cs typeface="Helvetica Neue"/>
                <a:sym typeface="Helvetica Neue"/>
              </a:rPr>
              <a:t>Supervised</a:t>
            </a:r>
            <a:r>
              <a:rPr lang="en" sz="1400">
                <a:solidFill>
                  <a:schemeClr val="dk1"/>
                </a:solidFill>
                <a:latin typeface="Helvetica Neue"/>
                <a:ea typeface="Helvetica Neue"/>
                <a:cs typeface="Helvetica Neue"/>
                <a:sym typeface="Helvetica Neue"/>
              </a:rPr>
              <a:t> by: Prof. Dr. H. Jaeger </a:t>
            </a:r>
            <a:endParaRPr sz="1400">
              <a:solidFill>
                <a:schemeClr val="dk1"/>
              </a:solidFill>
              <a:latin typeface="Helvetica Neue"/>
              <a:ea typeface="Helvetica Neue"/>
              <a:cs typeface="Helvetica Neue"/>
              <a:sym typeface="Helvetica Neue"/>
            </a:endParaRPr>
          </a:p>
          <a:p>
            <a:pPr indent="0" lvl="0" marL="0" rtl="0" algn="ctr">
              <a:lnSpc>
                <a:spcPct val="95000"/>
              </a:lnSpc>
              <a:spcBef>
                <a:spcPts val="0"/>
              </a:spcBef>
              <a:spcAft>
                <a:spcPts val="0"/>
              </a:spcAft>
              <a:buSzPts val="770"/>
              <a:buNone/>
            </a:pPr>
            <a:r>
              <a:rPr lang="en" sz="1400">
                <a:solidFill>
                  <a:schemeClr val="dk1"/>
                </a:solidFill>
                <a:latin typeface="Helvetica Neue"/>
                <a:ea typeface="Helvetica Neue"/>
                <a:cs typeface="Helvetica Neue"/>
                <a:sym typeface="Helvetica Neue"/>
              </a:rPr>
              <a:t>                  Dr. E. Balbinot</a:t>
            </a:r>
            <a:endParaRPr sz="1400">
              <a:solidFill>
                <a:schemeClr val="dk1"/>
              </a:solidFill>
              <a:latin typeface="Helvetica Neue"/>
              <a:ea typeface="Helvetica Neue"/>
              <a:cs typeface="Helvetica Neue"/>
              <a:sym typeface="Helvetica Neue"/>
            </a:endParaRPr>
          </a:p>
        </p:txBody>
      </p:sp>
      <p:sp>
        <p:nvSpPr>
          <p:cNvPr id="56" name="Google Shape;56;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Pipeline</a:t>
            </a:r>
            <a:endParaRPr/>
          </a:p>
        </p:txBody>
      </p:sp>
      <p:pic>
        <p:nvPicPr>
          <p:cNvPr id="150" name="Google Shape;150;p22"/>
          <p:cNvPicPr preferRelativeResize="0"/>
          <p:nvPr/>
        </p:nvPicPr>
        <p:blipFill rotWithShape="1">
          <a:blip r:embed="rId3">
            <a:alphaModFix/>
          </a:blip>
          <a:srcRect b="74737" l="0" r="62024" t="0"/>
          <a:stretch/>
        </p:blipFill>
        <p:spPr>
          <a:xfrm>
            <a:off x="4954425" y="0"/>
            <a:ext cx="1395300" cy="1299374"/>
          </a:xfrm>
          <a:prstGeom prst="rect">
            <a:avLst/>
          </a:prstGeom>
          <a:noFill/>
          <a:ln>
            <a:noFill/>
          </a:ln>
        </p:spPr>
      </p:pic>
      <p:pic>
        <p:nvPicPr>
          <p:cNvPr id="151" name="Google Shape;151;p22"/>
          <p:cNvPicPr preferRelativeResize="0"/>
          <p:nvPr/>
        </p:nvPicPr>
        <p:blipFill rotWithShape="1">
          <a:blip r:embed="rId3">
            <a:alphaModFix/>
          </a:blip>
          <a:srcRect b="44602" l="0" r="66337" t="25262"/>
          <a:stretch/>
        </p:blipFill>
        <p:spPr>
          <a:xfrm>
            <a:off x="4954425" y="1299375"/>
            <a:ext cx="1236849" cy="1549972"/>
          </a:xfrm>
          <a:prstGeom prst="rect">
            <a:avLst/>
          </a:prstGeom>
          <a:noFill/>
          <a:ln>
            <a:noFill/>
          </a:ln>
        </p:spPr>
      </p:pic>
      <p:pic>
        <p:nvPicPr>
          <p:cNvPr id="152" name="Google Shape;152;p22"/>
          <p:cNvPicPr preferRelativeResize="0"/>
          <p:nvPr/>
        </p:nvPicPr>
        <p:blipFill rotWithShape="1">
          <a:blip r:embed="rId4">
            <a:alphaModFix/>
          </a:blip>
          <a:srcRect b="0" l="33426" r="0" t="0"/>
          <a:stretch/>
        </p:blipFill>
        <p:spPr>
          <a:xfrm>
            <a:off x="6182600" y="0"/>
            <a:ext cx="2446125" cy="5143501"/>
          </a:xfrm>
          <a:prstGeom prst="rect">
            <a:avLst/>
          </a:prstGeom>
          <a:noFill/>
          <a:ln>
            <a:noFill/>
          </a:ln>
        </p:spPr>
      </p:pic>
      <p:pic>
        <p:nvPicPr>
          <p:cNvPr id="153" name="Google Shape;153;p22"/>
          <p:cNvPicPr preferRelativeResize="0"/>
          <p:nvPr/>
        </p:nvPicPr>
        <p:blipFill rotWithShape="1">
          <a:blip r:embed="rId4">
            <a:alphaModFix/>
          </a:blip>
          <a:srcRect b="33080" l="1576" r="66574" t="55450"/>
          <a:stretch/>
        </p:blipFill>
        <p:spPr>
          <a:xfrm>
            <a:off x="5012400" y="2849350"/>
            <a:ext cx="1170199" cy="589926"/>
          </a:xfrm>
          <a:prstGeom prst="rect">
            <a:avLst/>
          </a:prstGeom>
          <a:noFill/>
          <a:ln>
            <a:noFill/>
          </a:ln>
        </p:spPr>
      </p:pic>
      <p:pic>
        <p:nvPicPr>
          <p:cNvPr id="154" name="Google Shape;154;p22"/>
          <p:cNvPicPr preferRelativeResize="0"/>
          <p:nvPr/>
        </p:nvPicPr>
        <p:blipFill rotWithShape="1">
          <a:blip r:embed="rId3">
            <a:alphaModFix/>
          </a:blip>
          <a:srcRect b="44250" l="33661" r="15104" t="30487"/>
          <a:stretch/>
        </p:blipFill>
        <p:spPr>
          <a:xfrm>
            <a:off x="6191275" y="1571225"/>
            <a:ext cx="1882552" cy="1299374"/>
          </a:xfrm>
          <a:prstGeom prst="rect">
            <a:avLst/>
          </a:prstGeom>
          <a:noFill/>
          <a:ln>
            <a:noFill/>
          </a:ln>
        </p:spPr>
      </p:pic>
      <p:sp>
        <p:nvSpPr>
          <p:cNvPr id="155" name="Google Shape;155;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BlobDoG</a:t>
            </a:r>
            <a:endParaRPr/>
          </a:p>
        </p:txBody>
      </p:sp>
      <p:sp>
        <p:nvSpPr>
          <p:cNvPr id="161" name="Google Shape;161;p23"/>
          <p:cNvSpPr txBox="1"/>
          <p:nvPr>
            <p:ph idx="1" type="body"/>
          </p:nvPr>
        </p:nvSpPr>
        <p:spPr>
          <a:xfrm>
            <a:off x="311700" y="1389600"/>
            <a:ext cx="30273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It finds blobs:</a:t>
            </a:r>
            <a:endParaRPr>
              <a:solidFill>
                <a:schemeClr val="dk1"/>
              </a:solidFill>
            </a:endParaRPr>
          </a:p>
          <a:p>
            <a:pPr indent="-304800" lvl="0" marL="457200" rtl="0" algn="l">
              <a:spcBef>
                <a:spcPts val="0"/>
              </a:spcBef>
              <a:spcAft>
                <a:spcPts val="0"/>
              </a:spcAft>
              <a:buClr>
                <a:schemeClr val="dk1"/>
              </a:buClr>
              <a:buSzPts val="1200"/>
              <a:buChar char="➔"/>
            </a:pPr>
            <a:r>
              <a:rPr lang="en">
                <a:solidFill>
                  <a:schemeClr val="dk1"/>
                </a:solidFill>
              </a:rPr>
              <a:t>If for some raster, it does not, then that raster is </a:t>
            </a:r>
            <a:r>
              <a:rPr lang="en" u="sng">
                <a:solidFill>
                  <a:schemeClr val="dk1"/>
                </a:solidFill>
              </a:rPr>
              <a:t>not</a:t>
            </a:r>
            <a:r>
              <a:rPr lang="en">
                <a:solidFill>
                  <a:schemeClr val="dk1"/>
                </a:solidFill>
              </a:rPr>
              <a:t> a candidate for further exploration.</a:t>
            </a:r>
            <a:endParaRPr>
              <a:solidFill>
                <a:schemeClr val="dk1"/>
              </a:solidFill>
            </a:endParaRPr>
          </a:p>
          <a:p>
            <a:pPr indent="0" lvl="0" marL="0" rtl="0" algn="l">
              <a:spcBef>
                <a:spcPts val="1200"/>
              </a:spcBef>
              <a:spcAft>
                <a:spcPts val="0"/>
              </a:spcAft>
              <a:buNone/>
            </a:pPr>
            <a:r>
              <a:rPr lang="en">
                <a:solidFill>
                  <a:schemeClr val="dk1"/>
                </a:solidFill>
              </a:rPr>
              <a:t>Based on applying DoG edge detection at different scales to find the right “focus” to discover a blob.</a:t>
            </a:r>
            <a:endParaRPr>
              <a:solidFill>
                <a:schemeClr val="dk1"/>
              </a:solidFill>
            </a:endParaRPr>
          </a:p>
          <a:p>
            <a:pPr indent="0" lvl="0" marL="0" rtl="0" algn="l">
              <a:spcBef>
                <a:spcPts val="1200"/>
              </a:spcBef>
              <a:spcAft>
                <a:spcPts val="0"/>
              </a:spcAft>
              <a:buNone/>
            </a:pPr>
            <a:r>
              <a:rPr lang="en">
                <a:solidFill>
                  <a:schemeClr val="dk1"/>
                </a:solidFill>
              </a:rPr>
              <a:t>Blobs whose size are below a minimal threshold are discarded.</a:t>
            </a:r>
            <a:endParaRPr>
              <a:solidFill>
                <a:schemeClr val="dk1"/>
              </a:solidFill>
            </a:endParaRPr>
          </a:p>
          <a:p>
            <a:pPr indent="0" lvl="0" marL="0" rtl="0" algn="l">
              <a:spcBef>
                <a:spcPts val="1200"/>
              </a:spcBef>
              <a:spcAft>
                <a:spcPts val="1200"/>
              </a:spcAft>
              <a:buNone/>
            </a:pPr>
            <a:r>
              <a:rPr lang="en">
                <a:solidFill>
                  <a:schemeClr val="dk1"/>
                </a:solidFill>
              </a:rPr>
              <a:t>The threshold was set to </a:t>
            </a:r>
            <a:r>
              <a:rPr b="1" lang="en">
                <a:solidFill>
                  <a:schemeClr val="dk1"/>
                </a:solidFill>
              </a:rPr>
              <a:t>0.2</a:t>
            </a:r>
            <a:r>
              <a:rPr lang="en">
                <a:solidFill>
                  <a:schemeClr val="dk1"/>
                </a:solidFill>
              </a:rPr>
              <a:t> based on experiments aiming for the optimum retention of globular clusters.</a:t>
            </a:r>
            <a:endParaRPr>
              <a:solidFill>
                <a:schemeClr val="dk1"/>
              </a:solidFill>
            </a:endParaRPr>
          </a:p>
        </p:txBody>
      </p:sp>
      <p:pic>
        <p:nvPicPr>
          <p:cNvPr id="162" name="Google Shape;162;p23"/>
          <p:cNvPicPr preferRelativeResize="0"/>
          <p:nvPr/>
        </p:nvPicPr>
        <p:blipFill>
          <a:blip r:embed="rId3">
            <a:alphaModFix/>
          </a:blip>
          <a:stretch>
            <a:fillRect/>
          </a:stretch>
        </p:blipFill>
        <p:spPr>
          <a:xfrm>
            <a:off x="3653700" y="784200"/>
            <a:ext cx="5185500" cy="1863543"/>
          </a:xfrm>
          <a:prstGeom prst="rect">
            <a:avLst/>
          </a:prstGeom>
          <a:noFill/>
          <a:ln>
            <a:noFill/>
          </a:ln>
        </p:spPr>
      </p:pic>
      <p:pic>
        <p:nvPicPr>
          <p:cNvPr id="163" name="Google Shape;163;p23"/>
          <p:cNvPicPr preferRelativeResize="0"/>
          <p:nvPr/>
        </p:nvPicPr>
        <p:blipFill>
          <a:blip r:embed="rId4">
            <a:alphaModFix/>
          </a:blip>
          <a:stretch>
            <a:fillRect/>
          </a:stretch>
        </p:blipFill>
        <p:spPr>
          <a:xfrm>
            <a:off x="3653700" y="2800349"/>
            <a:ext cx="5185490" cy="1863550"/>
          </a:xfrm>
          <a:prstGeom prst="rect">
            <a:avLst/>
          </a:prstGeom>
          <a:noFill/>
          <a:ln>
            <a:noFill/>
          </a:ln>
        </p:spPr>
      </p:pic>
      <p:sp>
        <p:nvSpPr>
          <p:cNvPr id="164" name="Google Shape;164;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1">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Pipeline</a:t>
            </a:r>
            <a:endParaRPr/>
          </a:p>
        </p:txBody>
      </p:sp>
      <p:pic>
        <p:nvPicPr>
          <p:cNvPr id="170" name="Google Shape;170;p24"/>
          <p:cNvPicPr preferRelativeResize="0"/>
          <p:nvPr/>
        </p:nvPicPr>
        <p:blipFill rotWithShape="1">
          <a:blip r:embed="rId3">
            <a:alphaModFix/>
          </a:blip>
          <a:srcRect b="74737" l="0" r="62024" t="0"/>
          <a:stretch/>
        </p:blipFill>
        <p:spPr>
          <a:xfrm>
            <a:off x="4954425" y="0"/>
            <a:ext cx="1395300" cy="1299374"/>
          </a:xfrm>
          <a:prstGeom prst="rect">
            <a:avLst/>
          </a:prstGeom>
          <a:noFill/>
          <a:ln>
            <a:noFill/>
          </a:ln>
        </p:spPr>
      </p:pic>
      <p:pic>
        <p:nvPicPr>
          <p:cNvPr id="171" name="Google Shape;171;p24"/>
          <p:cNvPicPr preferRelativeResize="0"/>
          <p:nvPr/>
        </p:nvPicPr>
        <p:blipFill rotWithShape="1">
          <a:blip r:embed="rId3">
            <a:alphaModFix/>
          </a:blip>
          <a:srcRect b="44602" l="0" r="66337" t="25262"/>
          <a:stretch/>
        </p:blipFill>
        <p:spPr>
          <a:xfrm>
            <a:off x="4954425" y="1299375"/>
            <a:ext cx="1236849" cy="1549972"/>
          </a:xfrm>
          <a:prstGeom prst="rect">
            <a:avLst/>
          </a:prstGeom>
          <a:noFill/>
          <a:ln>
            <a:noFill/>
          </a:ln>
        </p:spPr>
      </p:pic>
      <p:pic>
        <p:nvPicPr>
          <p:cNvPr id="172" name="Google Shape;172;p24"/>
          <p:cNvPicPr preferRelativeResize="0"/>
          <p:nvPr/>
        </p:nvPicPr>
        <p:blipFill rotWithShape="1">
          <a:blip r:embed="rId4">
            <a:alphaModFix/>
          </a:blip>
          <a:srcRect b="0" l="33426" r="0" t="0"/>
          <a:stretch/>
        </p:blipFill>
        <p:spPr>
          <a:xfrm>
            <a:off x="6182600" y="0"/>
            <a:ext cx="2446125" cy="5143501"/>
          </a:xfrm>
          <a:prstGeom prst="rect">
            <a:avLst/>
          </a:prstGeom>
          <a:noFill/>
          <a:ln>
            <a:noFill/>
          </a:ln>
        </p:spPr>
      </p:pic>
      <p:pic>
        <p:nvPicPr>
          <p:cNvPr id="173" name="Google Shape;173;p24"/>
          <p:cNvPicPr preferRelativeResize="0"/>
          <p:nvPr/>
        </p:nvPicPr>
        <p:blipFill rotWithShape="1">
          <a:blip r:embed="rId4">
            <a:alphaModFix/>
          </a:blip>
          <a:srcRect b="33080" l="1576" r="66574" t="55450"/>
          <a:stretch/>
        </p:blipFill>
        <p:spPr>
          <a:xfrm>
            <a:off x="5012400" y="2849350"/>
            <a:ext cx="1170199" cy="589926"/>
          </a:xfrm>
          <a:prstGeom prst="rect">
            <a:avLst/>
          </a:prstGeom>
          <a:noFill/>
          <a:ln>
            <a:noFill/>
          </a:ln>
        </p:spPr>
      </p:pic>
      <p:pic>
        <p:nvPicPr>
          <p:cNvPr id="174" name="Google Shape;174;p24"/>
          <p:cNvPicPr preferRelativeResize="0"/>
          <p:nvPr/>
        </p:nvPicPr>
        <p:blipFill rotWithShape="1">
          <a:blip r:embed="rId3">
            <a:alphaModFix/>
          </a:blip>
          <a:srcRect b="44250" l="33661" r="15104" t="30487"/>
          <a:stretch/>
        </p:blipFill>
        <p:spPr>
          <a:xfrm>
            <a:off x="6191275" y="1571225"/>
            <a:ext cx="1882552" cy="1299374"/>
          </a:xfrm>
          <a:prstGeom prst="rect">
            <a:avLst/>
          </a:prstGeom>
          <a:noFill/>
          <a:ln>
            <a:noFill/>
          </a:ln>
        </p:spPr>
      </p:pic>
      <p:pic>
        <p:nvPicPr>
          <p:cNvPr id="175" name="Google Shape;175;p24"/>
          <p:cNvPicPr preferRelativeResize="0"/>
          <p:nvPr/>
        </p:nvPicPr>
        <p:blipFill rotWithShape="1">
          <a:blip r:embed="rId3">
            <a:alphaModFix/>
          </a:blip>
          <a:srcRect b="27174" l="47751" r="6076" t="48875"/>
          <a:stretch/>
        </p:blipFill>
        <p:spPr>
          <a:xfrm>
            <a:off x="6708925" y="2513925"/>
            <a:ext cx="1696498" cy="1231877"/>
          </a:xfrm>
          <a:prstGeom prst="rect">
            <a:avLst/>
          </a:prstGeom>
          <a:noFill/>
          <a:ln>
            <a:noFill/>
          </a:ln>
        </p:spPr>
      </p:pic>
      <p:sp>
        <p:nvSpPr>
          <p:cNvPr id="176" name="Google Shape;176;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25"/>
          <p:cNvPicPr preferRelativeResize="0"/>
          <p:nvPr/>
        </p:nvPicPr>
        <p:blipFill>
          <a:blip r:embed="rId3">
            <a:alphaModFix/>
          </a:blip>
          <a:stretch>
            <a:fillRect/>
          </a:stretch>
        </p:blipFill>
        <p:spPr>
          <a:xfrm>
            <a:off x="2952250" y="2571750"/>
            <a:ext cx="6092902" cy="2189626"/>
          </a:xfrm>
          <a:prstGeom prst="rect">
            <a:avLst/>
          </a:prstGeom>
          <a:noFill/>
          <a:ln>
            <a:noFill/>
          </a:ln>
        </p:spPr>
      </p:pic>
      <p:pic>
        <p:nvPicPr>
          <p:cNvPr id="182" name="Google Shape;182;p25"/>
          <p:cNvPicPr preferRelativeResize="0"/>
          <p:nvPr/>
        </p:nvPicPr>
        <p:blipFill>
          <a:blip r:embed="rId4">
            <a:alphaModFix/>
          </a:blip>
          <a:stretch>
            <a:fillRect/>
          </a:stretch>
        </p:blipFill>
        <p:spPr>
          <a:xfrm>
            <a:off x="3321900" y="555600"/>
            <a:ext cx="5185500" cy="1863543"/>
          </a:xfrm>
          <a:prstGeom prst="rect">
            <a:avLst/>
          </a:prstGeom>
          <a:noFill/>
          <a:ln>
            <a:noFill/>
          </a:ln>
        </p:spPr>
      </p:pic>
      <p:sp>
        <p:nvSpPr>
          <p:cNvPr id="183" name="Google Shape;183;p25"/>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Ant Colony</a:t>
            </a:r>
            <a:endParaRPr/>
          </a:p>
        </p:txBody>
      </p:sp>
      <p:sp>
        <p:nvSpPr>
          <p:cNvPr id="184" name="Google Shape;184;p25"/>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Each star has a weight computed, based on its position and drift.</a:t>
            </a:r>
            <a:endParaRPr>
              <a:solidFill>
                <a:schemeClr val="dk1"/>
              </a:solidFill>
            </a:endParaRPr>
          </a:p>
          <a:p>
            <a:pPr indent="0" lvl="0" marL="0" rtl="0" algn="l">
              <a:spcBef>
                <a:spcPts val="1200"/>
              </a:spcBef>
              <a:spcAft>
                <a:spcPts val="0"/>
              </a:spcAft>
              <a:buNone/>
            </a:pPr>
            <a:r>
              <a:rPr lang="en">
                <a:solidFill>
                  <a:schemeClr val="dk1"/>
                </a:solidFill>
              </a:rPr>
              <a:t>This weight is used by the Ant Colony algorithm to generate a pheromone mapping of the stars within the raster.</a:t>
            </a:r>
            <a:endParaRPr>
              <a:solidFill>
                <a:schemeClr val="dk1"/>
              </a:solidFill>
            </a:endParaRPr>
          </a:p>
          <a:p>
            <a:pPr indent="0" lvl="0" marL="0" rtl="0" algn="l">
              <a:spcBef>
                <a:spcPts val="1200"/>
              </a:spcBef>
              <a:spcAft>
                <a:spcPts val="0"/>
              </a:spcAft>
              <a:buNone/>
            </a:pPr>
            <a:r>
              <a:rPr lang="en">
                <a:solidFill>
                  <a:schemeClr val="dk1"/>
                </a:solidFill>
              </a:rPr>
              <a:t>Regions with a higher proportion of similar stars will be visited by more ants than regions with a lower proportion of stars.</a:t>
            </a:r>
            <a:endParaRPr>
              <a:solidFill>
                <a:schemeClr val="dk1"/>
              </a:solidFill>
            </a:endParaRPr>
          </a:p>
          <a:p>
            <a:pPr indent="0" lvl="0" marL="0" rtl="0" algn="l">
              <a:spcBef>
                <a:spcPts val="1200"/>
              </a:spcBef>
              <a:spcAft>
                <a:spcPts val="1200"/>
              </a:spcAft>
              <a:buNone/>
            </a:pPr>
            <a:r>
              <a:rPr lang="en">
                <a:solidFill>
                  <a:schemeClr val="dk1"/>
                </a:solidFill>
              </a:rPr>
              <a:t>Connecting these pheromone values reveal the network substructure discovered by the ants.</a:t>
            </a:r>
            <a:endParaRPr>
              <a:solidFill>
                <a:schemeClr val="dk1"/>
              </a:solidFill>
            </a:endParaRPr>
          </a:p>
        </p:txBody>
      </p:sp>
      <p:sp>
        <p:nvSpPr>
          <p:cNvPr id="185" name="Google Shape;185;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26"/>
          <p:cNvPicPr preferRelativeResize="0"/>
          <p:nvPr/>
        </p:nvPicPr>
        <p:blipFill>
          <a:blip r:embed="rId3">
            <a:alphaModFix/>
          </a:blip>
          <a:stretch>
            <a:fillRect/>
          </a:stretch>
        </p:blipFill>
        <p:spPr>
          <a:xfrm>
            <a:off x="193425" y="1024050"/>
            <a:ext cx="8757149" cy="3095375"/>
          </a:xfrm>
          <a:prstGeom prst="rect">
            <a:avLst/>
          </a:prstGeom>
          <a:noFill/>
          <a:ln>
            <a:noFill/>
          </a:ln>
        </p:spPr>
      </p:pic>
      <p:sp>
        <p:nvSpPr>
          <p:cNvPr id="191" name="Google Shape;19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Ant Colony Algorithm</a:t>
            </a:r>
            <a:endParaRPr/>
          </a:p>
        </p:txBody>
      </p:sp>
      <p:sp>
        <p:nvSpPr>
          <p:cNvPr id="192" name="Google Shape;192;p26"/>
          <p:cNvSpPr txBox="1"/>
          <p:nvPr/>
        </p:nvSpPr>
        <p:spPr>
          <a:xfrm>
            <a:off x="0" y="1528750"/>
            <a:ext cx="442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CC0000"/>
                </a:solidFill>
                <a:latin typeface="Helvetica Neue"/>
                <a:ea typeface="Helvetica Neue"/>
                <a:cs typeface="Helvetica Neue"/>
                <a:sym typeface="Helvetica Neue"/>
              </a:rPr>
              <a:t>🠖</a:t>
            </a:r>
            <a:endParaRPr sz="2000">
              <a:solidFill>
                <a:srgbClr val="CC0000"/>
              </a:solidFill>
              <a:latin typeface="Helvetica Neue"/>
              <a:ea typeface="Helvetica Neue"/>
              <a:cs typeface="Helvetica Neue"/>
              <a:sym typeface="Helvetica Neue"/>
            </a:endParaRPr>
          </a:p>
        </p:txBody>
      </p:sp>
      <p:sp>
        <p:nvSpPr>
          <p:cNvPr id="193" name="Google Shape;193;p26"/>
          <p:cNvSpPr txBox="1"/>
          <p:nvPr/>
        </p:nvSpPr>
        <p:spPr>
          <a:xfrm>
            <a:off x="304800" y="1928800"/>
            <a:ext cx="442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CC0000"/>
                </a:solidFill>
                <a:latin typeface="Helvetica Neue"/>
                <a:ea typeface="Helvetica Neue"/>
                <a:cs typeface="Helvetica Neue"/>
                <a:sym typeface="Helvetica Neue"/>
              </a:rPr>
              <a:t>🠖</a:t>
            </a:r>
            <a:endParaRPr sz="2000">
              <a:solidFill>
                <a:srgbClr val="CC0000"/>
              </a:solidFill>
              <a:latin typeface="Helvetica Neue"/>
              <a:ea typeface="Helvetica Neue"/>
              <a:cs typeface="Helvetica Neue"/>
              <a:sym typeface="Helvetica Neue"/>
            </a:endParaRPr>
          </a:p>
        </p:txBody>
      </p:sp>
      <p:sp>
        <p:nvSpPr>
          <p:cNvPr id="194" name="Google Shape;194;p26"/>
          <p:cNvSpPr txBox="1"/>
          <p:nvPr/>
        </p:nvSpPr>
        <p:spPr>
          <a:xfrm>
            <a:off x="547688" y="2500300"/>
            <a:ext cx="442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CC0000"/>
                </a:solidFill>
                <a:latin typeface="Helvetica Neue"/>
                <a:ea typeface="Helvetica Neue"/>
                <a:cs typeface="Helvetica Neue"/>
                <a:sym typeface="Helvetica Neue"/>
              </a:rPr>
              <a:t>🠖</a:t>
            </a:r>
            <a:endParaRPr sz="2000">
              <a:solidFill>
                <a:srgbClr val="CC0000"/>
              </a:solidFill>
              <a:latin typeface="Helvetica Neue"/>
              <a:ea typeface="Helvetica Neue"/>
              <a:cs typeface="Helvetica Neue"/>
              <a:sym typeface="Helvetica Neue"/>
            </a:endParaRPr>
          </a:p>
        </p:txBody>
      </p:sp>
      <p:sp>
        <p:nvSpPr>
          <p:cNvPr id="195" name="Google Shape;195;p26"/>
          <p:cNvSpPr txBox="1"/>
          <p:nvPr/>
        </p:nvSpPr>
        <p:spPr>
          <a:xfrm>
            <a:off x="0" y="1328725"/>
            <a:ext cx="442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CC0000"/>
                </a:solidFill>
                <a:latin typeface="Helvetica Neue"/>
                <a:ea typeface="Helvetica Neue"/>
                <a:cs typeface="Helvetica Neue"/>
                <a:sym typeface="Helvetica Neue"/>
              </a:rPr>
              <a:t>🠖</a:t>
            </a:r>
            <a:endParaRPr sz="2000">
              <a:solidFill>
                <a:srgbClr val="CC0000"/>
              </a:solidFill>
              <a:latin typeface="Helvetica Neue"/>
              <a:ea typeface="Helvetica Neue"/>
              <a:cs typeface="Helvetica Neue"/>
              <a:sym typeface="Helvetica Neue"/>
            </a:endParaRPr>
          </a:p>
        </p:txBody>
      </p:sp>
      <p:sp>
        <p:nvSpPr>
          <p:cNvPr id="196" name="Google Shape;196;p26"/>
          <p:cNvSpPr txBox="1"/>
          <p:nvPr/>
        </p:nvSpPr>
        <p:spPr>
          <a:xfrm>
            <a:off x="0" y="3729025"/>
            <a:ext cx="442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CC0000"/>
                </a:solidFill>
                <a:latin typeface="Helvetica Neue"/>
                <a:ea typeface="Helvetica Neue"/>
                <a:cs typeface="Helvetica Neue"/>
                <a:sym typeface="Helvetica Neue"/>
              </a:rPr>
              <a:t>🠖</a:t>
            </a:r>
            <a:endParaRPr sz="2000">
              <a:solidFill>
                <a:srgbClr val="CC0000"/>
              </a:solidFill>
              <a:latin typeface="Helvetica Neue"/>
              <a:ea typeface="Helvetica Neue"/>
              <a:cs typeface="Helvetica Neue"/>
              <a:sym typeface="Helvetica Neue"/>
            </a:endParaRPr>
          </a:p>
        </p:txBody>
      </p:sp>
      <p:sp>
        <p:nvSpPr>
          <p:cNvPr id="197" name="Google Shape;197;p26"/>
          <p:cNvSpPr txBox="1"/>
          <p:nvPr/>
        </p:nvSpPr>
        <p:spPr>
          <a:xfrm>
            <a:off x="538163" y="2133588"/>
            <a:ext cx="442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CC0000"/>
                </a:solidFill>
                <a:latin typeface="Helvetica Neue"/>
                <a:ea typeface="Helvetica Neue"/>
                <a:cs typeface="Helvetica Neue"/>
                <a:sym typeface="Helvetica Neue"/>
              </a:rPr>
              <a:t>🠖</a:t>
            </a:r>
            <a:endParaRPr sz="2000">
              <a:solidFill>
                <a:srgbClr val="CC0000"/>
              </a:solidFill>
              <a:latin typeface="Helvetica Neue"/>
              <a:ea typeface="Helvetica Neue"/>
              <a:cs typeface="Helvetica Neue"/>
              <a:sym typeface="Helvetica Neue"/>
            </a:endParaRPr>
          </a:p>
        </p:txBody>
      </p:sp>
      <p:sp>
        <p:nvSpPr>
          <p:cNvPr id="198" name="Google Shape;198;p26"/>
          <p:cNvSpPr txBox="1"/>
          <p:nvPr/>
        </p:nvSpPr>
        <p:spPr>
          <a:xfrm>
            <a:off x="781050" y="2700325"/>
            <a:ext cx="442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CC0000"/>
                </a:solidFill>
                <a:latin typeface="Helvetica Neue"/>
                <a:ea typeface="Helvetica Neue"/>
                <a:cs typeface="Helvetica Neue"/>
                <a:sym typeface="Helvetica Neue"/>
              </a:rPr>
              <a:t>🠖</a:t>
            </a:r>
            <a:endParaRPr sz="2000">
              <a:solidFill>
                <a:srgbClr val="CC0000"/>
              </a:solidFill>
              <a:latin typeface="Helvetica Neue"/>
              <a:ea typeface="Helvetica Neue"/>
              <a:cs typeface="Helvetica Neue"/>
              <a:sym typeface="Helvetica Neue"/>
            </a:endParaRPr>
          </a:p>
        </p:txBody>
      </p:sp>
      <p:sp>
        <p:nvSpPr>
          <p:cNvPr id="199" name="Google Shape;199;p26"/>
          <p:cNvSpPr txBox="1"/>
          <p:nvPr/>
        </p:nvSpPr>
        <p:spPr>
          <a:xfrm>
            <a:off x="304800" y="3333738"/>
            <a:ext cx="442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CC0000"/>
                </a:solidFill>
                <a:latin typeface="Helvetica Neue"/>
                <a:ea typeface="Helvetica Neue"/>
                <a:cs typeface="Helvetica Neue"/>
                <a:sym typeface="Helvetica Neue"/>
              </a:rPr>
              <a:t>🠖</a:t>
            </a:r>
            <a:endParaRPr sz="2000">
              <a:solidFill>
                <a:srgbClr val="CC0000"/>
              </a:solidFill>
              <a:latin typeface="Helvetica Neue"/>
              <a:ea typeface="Helvetica Neue"/>
              <a:cs typeface="Helvetica Neue"/>
              <a:sym typeface="Helvetica Neue"/>
            </a:endParaRPr>
          </a:p>
        </p:txBody>
      </p:sp>
      <p:sp>
        <p:nvSpPr>
          <p:cNvPr id="200" name="Google Shape;200;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Pipeline</a:t>
            </a:r>
            <a:endParaRPr/>
          </a:p>
        </p:txBody>
      </p:sp>
      <p:pic>
        <p:nvPicPr>
          <p:cNvPr id="206" name="Google Shape;206;p27"/>
          <p:cNvPicPr preferRelativeResize="0"/>
          <p:nvPr/>
        </p:nvPicPr>
        <p:blipFill rotWithShape="1">
          <a:blip r:embed="rId3">
            <a:alphaModFix/>
          </a:blip>
          <a:srcRect b="74737" l="0" r="62024" t="0"/>
          <a:stretch/>
        </p:blipFill>
        <p:spPr>
          <a:xfrm>
            <a:off x="4954425" y="0"/>
            <a:ext cx="1395300" cy="1299374"/>
          </a:xfrm>
          <a:prstGeom prst="rect">
            <a:avLst/>
          </a:prstGeom>
          <a:noFill/>
          <a:ln>
            <a:noFill/>
          </a:ln>
        </p:spPr>
      </p:pic>
      <p:pic>
        <p:nvPicPr>
          <p:cNvPr id="207" name="Google Shape;207;p27"/>
          <p:cNvPicPr preferRelativeResize="0"/>
          <p:nvPr/>
        </p:nvPicPr>
        <p:blipFill rotWithShape="1">
          <a:blip r:embed="rId3">
            <a:alphaModFix/>
          </a:blip>
          <a:srcRect b="44602" l="0" r="66337" t="25262"/>
          <a:stretch/>
        </p:blipFill>
        <p:spPr>
          <a:xfrm>
            <a:off x="4954425" y="1299375"/>
            <a:ext cx="1236849" cy="1549972"/>
          </a:xfrm>
          <a:prstGeom prst="rect">
            <a:avLst/>
          </a:prstGeom>
          <a:noFill/>
          <a:ln>
            <a:noFill/>
          </a:ln>
        </p:spPr>
      </p:pic>
      <p:pic>
        <p:nvPicPr>
          <p:cNvPr id="208" name="Google Shape;208;p27"/>
          <p:cNvPicPr preferRelativeResize="0"/>
          <p:nvPr/>
        </p:nvPicPr>
        <p:blipFill rotWithShape="1">
          <a:blip r:embed="rId4">
            <a:alphaModFix/>
          </a:blip>
          <a:srcRect b="0" l="33426" r="0" t="0"/>
          <a:stretch/>
        </p:blipFill>
        <p:spPr>
          <a:xfrm>
            <a:off x="6182600" y="0"/>
            <a:ext cx="2446125" cy="5143501"/>
          </a:xfrm>
          <a:prstGeom prst="rect">
            <a:avLst/>
          </a:prstGeom>
          <a:noFill/>
          <a:ln>
            <a:noFill/>
          </a:ln>
        </p:spPr>
      </p:pic>
      <p:pic>
        <p:nvPicPr>
          <p:cNvPr id="209" name="Google Shape;209;p27"/>
          <p:cNvPicPr preferRelativeResize="0"/>
          <p:nvPr/>
        </p:nvPicPr>
        <p:blipFill rotWithShape="1">
          <a:blip r:embed="rId4">
            <a:alphaModFix/>
          </a:blip>
          <a:srcRect b="33080" l="1576" r="66574" t="55450"/>
          <a:stretch/>
        </p:blipFill>
        <p:spPr>
          <a:xfrm>
            <a:off x="5012400" y="2849350"/>
            <a:ext cx="1170199" cy="589926"/>
          </a:xfrm>
          <a:prstGeom prst="rect">
            <a:avLst/>
          </a:prstGeom>
          <a:noFill/>
          <a:ln>
            <a:noFill/>
          </a:ln>
        </p:spPr>
      </p:pic>
      <p:pic>
        <p:nvPicPr>
          <p:cNvPr id="210" name="Google Shape;210;p27"/>
          <p:cNvPicPr preferRelativeResize="0"/>
          <p:nvPr/>
        </p:nvPicPr>
        <p:blipFill rotWithShape="1">
          <a:blip r:embed="rId3">
            <a:alphaModFix/>
          </a:blip>
          <a:srcRect b="44250" l="33661" r="15104" t="30487"/>
          <a:stretch/>
        </p:blipFill>
        <p:spPr>
          <a:xfrm>
            <a:off x="6191275" y="1571225"/>
            <a:ext cx="1882552" cy="1299374"/>
          </a:xfrm>
          <a:prstGeom prst="rect">
            <a:avLst/>
          </a:prstGeom>
          <a:noFill/>
          <a:ln>
            <a:noFill/>
          </a:ln>
        </p:spPr>
      </p:pic>
      <p:pic>
        <p:nvPicPr>
          <p:cNvPr id="211" name="Google Shape;211;p27"/>
          <p:cNvPicPr preferRelativeResize="0"/>
          <p:nvPr/>
        </p:nvPicPr>
        <p:blipFill rotWithShape="1">
          <a:blip r:embed="rId3">
            <a:alphaModFix/>
          </a:blip>
          <a:srcRect b="27174" l="47751" r="6076" t="48875"/>
          <a:stretch/>
        </p:blipFill>
        <p:spPr>
          <a:xfrm>
            <a:off x="6708925" y="2513925"/>
            <a:ext cx="1696498" cy="1231877"/>
          </a:xfrm>
          <a:prstGeom prst="rect">
            <a:avLst/>
          </a:prstGeom>
          <a:noFill/>
          <a:ln>
            <a:noFill/>
          </a:ln>
        </p:spPr>
      </p:pic>
      <p:pic>
        <p:nvPicPr>
          <p:cNvPr id="212" name="Google Shape;212;p27"/>
          <p:cNvPicPr preferRelativeResize="0"/>
          <p:nvPr/>
        </p:nvPicPr>
        <p:blipFill rotWithShape="1">
          <a:blip r:embed="rId3">
            <a:alphaModFix/>
          </a:blip>
          <a:srcRect b="10966" l="49955" r="25279" t="72878"/>
          <a:stretch/>
        </p:blipFill>
        <p:spPr>
          <a:xfrm>
            <a:off x="6789875" y="3745800"/>
            <a:ext cx="909949" cy="830925"/>
          </a:xfrm>
          <a:prstGeom prst="rect">
            <a:avLst/>
          </a:prstGeom>
          <a:noFill/>
          <a:ln>
            <a:noFill/>
          </a:ln>
        </p:spPr>
      </p:pic>
      <p:sp>
        <p:nvSpPr>
          <p:cNvPr id="213" name="Google Shape;213;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28"/>
          <p:cNvPicPr preferRelativeResize="0"/>
          <p:nvPr/>
        </p:nvPicPr>
        <p:blipFill>
          <a:blip r:embed="rId3">
            <a:alphaModFix/>
          </a:blip>
          <a:stretch>
            <a:fillRect/>
          </a:stretch>
        </p:blipFill>
        <p:spPr>
          <a:xfrm>
            <a:off x="1470563" y="1428925"/>
            <a:ext cx="6202875" cy="2734950"/>
          </a:xfrm>
          <a:prstGeom prst="rect">
            <a:avLst/>
          </a:prstGeom>
          <a:noFill/>
          <a:ln>
            <a:noFill/>
          </a:ln>
        </p:spPr>
      </p:pic>
      <p:pic>
        <p:nvPicPr>
          <p:cNvPr id="219" name="Google Shape;219;p28"/>
          <p:cNvPicPr preferRelativeResize="0"/>
          <p:nvPr/>
        </p:nvPicPr>
        <p:blipFill>
          <a:blip r:embed="rId4">
            <a:alphaModFix/>
          </a:blip>
          <a:stretch>
            <a:fillRect/>
          </a:stretch>
        </p:blipFill>
        <p:spPr>
          <a:xfrm>
            <a:off x="1775663" y="1264926"/>
            <a:ext cx="5954924" cy="2898949"/>
          </a:xfrm>
          <a:prstGeom prst="rect">
            <a:avLst/>
          </a:prstGeom>
          <a:noFill/>
          <a:ln>
            <a:noFill/>
          </a:ln>
        </p:spPr>
      </p:pic>
      <p:sp>
        <p:nvSpPr>
          <p:cNvPr id="220" name="Google Shape;22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Clustering</a:t>
            </a:r>
            <a:endParaRPr/>
          </a:p>
        </p:txBody>
      </p:sp>
      <p:sp>
        <p:nvSpPr>
          <p:cNvPr id="221" name="Google Shape;221;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29"/>
          <p:cNvPicPr preferRelativeResize="0"/>
          <p:nvPr/>
        </p:nvPicPr>
        <p:blipFill rotWithShape="1">
          <a:blip r:embed="rId3">
            <a:alphaModFix/>
          </a:blip>
          <a:srcRect b="6029" l="0" r="0" t="-6030"/>
          <a:stretch/>
        </p:blipFill>
        <p:spPr>
          <a:xfrm>
            <a:off x="3504450" y="3961250"/>
            <a:ext cx="2135125" cy="883175"/>
          </a:xfrm>
          <a:prstGeom prst="rect">
            <a:avLst/>
          </a:prstGeom>
          <a:noFill/>
          <a:ln>
            <a:noFill/>
          </a:ln>
        </p:spPr>
      </p:pic>
      <p:pic>
        <p:nvPicPr>
          <p:cNvPr id="227" name="Google Shape;227;p29"/>
          <p:cNvPicPr preferRelativeResize="0"/>
          <p:nvPr/>
        </p:nvPicPr>
        <p:blipFill>
          <a:blip r:embed="rId4">
            <a:alphaModFix/>
          </a:blip>
          <a:stretch>
            <a:fillRect/>
          </a:stretch>
        </p:blipFill>
        <p:spPr>
          <a:xfrm>
            <a:off x="3514100" y="4039640"/>
            <a:ext cx="2171251" cy="907275"/>
          </a:xfrm>
          <a:prstGeom prst="rect">
            <a:avLst/>
          </a:prstGeom>
          <a:noFill/>
          <a:ln>
            <a:noFill/>
          </a:ln>
        </p:spPr>
      </p:pic>
      <p:sp>
        <p:nvSpPr>
          <p:cNvPr id="228" name="Google Shape;228;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Main Clustering Algorithm</a:t>
            </a:r>
            <a:endParaRPr/>
          </a:p>
        </p:txBody>
      </p:sp>
      <p:pic>
        <p:nvPicPr>
          <p:cNvPr id="229" name="Google Shape;229;p29"/>
          <p:cNvPicPr preferRelativeResize="0"/>
          <p:nvPr/>
        </p:nvPicPr>
        <p:blipFill>
          <a:blip r:embed="rId5">
            <a:alphaModFix/>
          </a:blip>
          <a:stretch>
            <a:fillRect/>
          </a:stretch>
        </p:blipFill>
        <p:spPr>
          <a:xfrm>
            <a:off x="146788" y="1459325"/>
            <a:ext cx="8850425" cy="2454425"/>
          </a:xfrm>
          <a:prstGeom prst="rect">
            <a:avLst/>
          </a:prstGeom>
          <a:noFill/>
          <a:ln>
            <a:noFill/>
          </a:ln>
        </p:spPr>
      </p:pic>
      <p:cxnSp>
        <p:nvCxnSpPr>
          <p:cNvPr id="230" name="Google Shape;230;p29"/>
          <p:cNvCxnSpPr/>
          <p:nvPr/>
        </p:nvCxnSpPr>
        <p:spPr>
          <a:xfrm>
            <a:off x="189663" y="2845600"/>
            <a:ext cx="0" cy="225000"/>
          </a:xfrm>
          <a:prstGeom prst="straightConnector1">
            <a:avLst/>
          </a:prstGeom>
          <a:noFill/>
          <a:ln cap="flat" cmpd="sng" w="28575">
            <a:solidFill>
              <a:srgbClr val="CC0000"/>
            </a:solidFill>
            <a:prstDash val="solid"/>
            <a:round/>
            <a:headEnd len="med" w="med" type="none"/>
            <a:tailEnd len="med" w="med" type="none"/>
          </a:ln>
        </p:spPr>
      </p:cxnSp>
      <p:cxnSp>
        <p:nvCxnSpPr>
          <p:cNvPr id="231" name="Google Shape;231;p29"/>
          <p:cNvCxnSpPr/>
          <p:nvPr/>
        </p:nvCxnSpPr>
        <p:spPr>
          <a:xfrm>
            <a:off x="189675" y="3053950"/>
            <a:ext cx="0" cy="159600"/>
          </a:xfrm>
          <a:prstGeom prst="straightConnector1">
            <a:avLst/>
          </a:prstGeom>
          <a:noFill/>
          <a:ln cap="flat" cmpd="sng" w="28575">
            <a:solidFill>
              <a:srgbClr val="CC0000"/>
            </a:solidFill>
            <a:prstDash val="solid"/>
            <a:round/>
            <a:headEnd len="med" w="med" type="none"/>
            <a:tailEnd len="med" w="med" type="none"/>
          </a:ln>
        </p:spPr>
      </p:cxnSp>
      <p:cxnSp>
        <p:nvCxnSpPr>
          <p:cNvPr id="232" name="Google Shape;232;p29"/>
          <p:cNvCxnSpPr/>
          <p:nvPr/>
        </p:nvCxnSpPr>
        <p:spPr>
          <a:xfrm>
            <a:off x="189675" y="3206350"/>
            <a:ext cx="0" cy="192900"/>
          </a:xfrm>
          <a:prstGeom prst="straightConnector1">
            <a:avLst/>
          </a:prstGeom>
          <a:noFill/>
          <a:ln cap="flat" cmpd="sng" w="28575">
            <a:solidFill>
              <a:srgbClr val="CC0000"/>
            </a:solidFill>
            <a:prstDash val="solid"/>
            <a:round/>
            <a:headEnd len="med" w="med" type="none"/>
            <a:tailEnd len="med" w="med" type="none"/>
          </a:ln>
        </p:spPr>
      </p:cxnSp>
      <p:cxnSp>
        <p:nvCxnSpPr>
          <p:cNvPr id="233" name="Google Shape;233;p29"/>
          <p:cNvCxnSpPr/>
          <p:nvPr/>
        </p:nvCxnSpPr>
        <p:spPr>
          <a:xfrm>
            <a:off x="189663" y="3352825"/>
            <a:ext cx="0" cy="255900"/>
          </a:xfrm>
          <a:prstGeom prst="straightConnector1">
            <a:avLst/>
          </a:prstGeom>
          <a:noFill/>
          <a:ln cap="flat" cmpd="sng" w="28575">
            <a:solidFill>
              <a:srgbClr val="CC0000"/>
            </a:solidFill>
            <a:prstDash val="solid"/>
            <a:round/>
            <a:headEnd len="med" w="med" type="none"/>
            <a:tailEnd len="med" w="med" type="none"/>
          </a:ln>
        </p:spPr>
      </p:cxnSp>
      <p:sp>
        <p:nvSpPr>
          <p:cNvPr id="234" name="Google Shape;234;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pic>
        <p:nvPicPr>
          <p:cNvPr id="239" name="Google Shape;239;p30"/>
          <p:cNvPicPr preferRelativeResize="0"/>
          <p:nvPr/>
        </p:nvPicPr>
        <p:blipFill rotWithShape="1">
          <a:blip r:embed="rId3">
            <a:alphaModFix/>
          </a:blip>
          <a:srcRect b="0" l="0" r="24647" t="0"/>
          <a:stretch/>
        </p:blipFill>
        <p:spPr>
          <a:xfrm>
            <a:off x="2834650" y="350788"/>
            <a:ext cx="6176001" cy="4441925"/>
          </a:xfrm>
          <a:prstGeom prst="rect">
            <a:avLst/>
          </a:prstGeom>
          <a:noFill/>
          <a:ln>
            <a:noFill/>
          </a:ln>
        </p:spPr>
      </p:pic>
      <p:sp>
        <p:nvSpPr>
          <p:cNvPr id="240" name="Google Shape;240;p30"/>
          <p:cNvSpPr txBox="1"/>
          <p:nvPr/>
        </p:nvSpPr>
        <p:spPr>
          <a:xfrm>
            <a:off x="91450" y="1207200"/>
            <a:ext cx="27432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Helvetica Neue"/>
                <a:ea typeface="Helvetica Neue"/>
                <a:cs typeface="Helvetica Neue"/>
                <a:sym typeface="Helvetica Neue"/>
              </a:rPr>
              <a:t>Process each star from the largest to smallest pheromone value (order of influence).</a:t>
            </a:r>
            <a:endParaRPr sz="1300">
              <a:latin typeface="Helvetica Neue"/>
              <a:ea typeface="Helvetica Neue"/>
              <a:cs typeface="Helvetica Neue"/>
              <a:sym typeface="Helvetica Neue"/>
            </a:endParaRPr>
          </a:p>
        </p:txBody>
      </p:sp>
      <p:sp>
        <p:nvSpPr>
          <p:cNvPr id="241" name="Google Shape;241;p30"/>
          <p:cNvSpPr txBox="1"/>
          <p:nvPr/>
        </p:nvSpPr>
        <p:spPr>
          <a:xfrm>
            <a:off x="91450" y="1973975"/>
            <a:ext cx="2743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Helvetica Neue"/>
                <a:ea typeface="Helvetica Neue"/>
                <a:cs typeface="Helvetica Neue"/>
                <a:sym typeface="Helvetica Neue"/>
              </a:rPr>
              <a:t>This star forms a cluster, grow this cluster around its center of gravity.</a:t>
            </a:r>
            <a:endParaRPr sz="1300">
              <a:latin typeface="Helvetica Neue"/>
              <a:ea typeface="Helvetica Neue"/>
              <a:cs typeface="Helvetica Neue"/>
              <a:sym typeface="Helvetica Neue"/>
            </a:endParaRPr>
          </a:p>
        </p:txBody>
      </p:sp>
      <p:sp>
        <p:nvSpPr>
          <p:cNvPr id="242" name="Google Shape;242;p30"/>
          <p:cNvSpPr txBox="1"/>
          <p:nvPr/>
        </p:nvSpPr>
        <p:spPr>
          <a:xfrm>
            <a:off x="91450" y="2535175"/>
            <a:ext cx="2743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Helvetica Neue"/>
                <a:ea typeface="Helvetica Neue"/>
                <a:cs typeface="Helvetica Neue"/>
                <a:sym typeface="Helvetica Neue"/>
              </a:rPr>
              <a:t>Each new star increases its field strength.</a:t>
            </a:r>
            <a:endParaRPr sz="1300">
              <a:latin typeface="Helvetica Neue"/>
              <a:ea typeface="Helvetica Neue"/>
              <a:cs typeface="Helvetica Neue"/>
              <a:sym typeface="Helvetica Neue"/>
            </a:endParaRPr>
          </a:p>
        </p:txBody>
      </p:sp>
      <p:sp>
        <p:nvSpPr>
          <p:cNvPr id="243" name="Google Shape;243;p30"/>
          <p:cNvSpPr txBox="1"/>
          <p:nvPr/>
        </p:nvSpPr>
        <p:spPr>
          <a:xfrm>
            <a:off x="91450" y="3120175"/>
            <a:ext cx="2743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Helvetica Neue"/>
                <a:ea typeface="Helvetica Neue"/>
                <a:cs typeface="Helvetica Neue"/>
                <a:sym typeface="Helvetica Neue"/>
              </a:rPr>
              <a:t>Do this until the cluster no longer grows.</a:t>
            </a:r>
            <a:endParaRPr sz="1300">
              <a:latin typeface="Helvetica Neue"/>
              <a:ea typeface="Helvetica Neue"/>
              <a:cs typeface="Helvetica Neue"/>
              <a:sym typeface="Helvetica Neue"/>
            </a:endParaRPr>
          </a:p>
        </p:txBody>
      </p:sp>
      <p:sp>
        <p:nvSpPr>
          <p:cNvPr id="244" name="Google Shape;244;p30"/>
          <p:cNvSpPr txBox="1"/>
          <p:nvPr/>
        </p:nvSpPr>
        <p:spPr>
          <a:xfrm>
            <a:off x="91450" y="3682150"/>
            <a:ext cx="2743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Helvetica Neue"/>
                <a:ea typeface="Helvetica Neue"/>
                <a:cs typeface="Helvetica Neue"/>
                <a:sym typeface="Helvetica Neue"/>
              </a:rPr>
              <a:t>Do this until all stars are processed.</a:t>
            </a:r>
            <a:endParaRPr sz="1300">
              <a:latin typeface="Helvetica Neue"/>
              <a:ea typeface="Helvetica Neue"/>
              <a:cs typeface="Helvetica Neue"/>
              <a:sym typeface="Helvetica Neue"/>
            </a:endParaRPr>
          </a:p>
        </p:txBody>
      </p:sp>
      <p:sp>
        <p:nvSpPr>
          <p:cNvPr id="245" name="Google Shape;245;p30"/>
          <p:cNvSpPr/>
          <p:nvPr/>
        </p:nvSpPr>
        <p:spPr>
          <a:xfrm>
            <a:off x="2324100" y="1607350"/>
            <a:ext cx="871550" cy="416725"/>
          </a:xfrm>
          <a:custGeom>
            <a:rect b="b" l="l" r="r" t="t"/>
            <a:pathLst>
              <a:path extrusionOk="0" h="16669" w="34862">
                <a:moveTo>
                  <a:pt x="0" y="0"/>
                </a:moveTo>
                <a:lnTo>
                  <a:pt x="14954" y="0"/>
                </a:lnTo>
                <a:lnTo>
                  <a:pt x="14954" y="16669"/>
                </a:lnTo>
                <a:lnTo>
                  <a:pt x="34862" y="16669"/>
                </a:lnTo>
              </a:path>
            </a:pathLst>
          </a:custGeom>
          <a:noFill/>
          <a:ln cap="flat" cmpd="sng" w="19050">
            <a:solidFill>
              <a:srgbClr val="CC0000"/>
            </a:solidFill>
            <a:prstDash val="solid"/>
            <a:round/>
            <a:headEnd len="med" w="med" type="none"/>
            <a:tailEnd len="med" w="med" type="stealth"/>
          </a:ln>
        </p:spPr>
      </p:sp>
      <p:sp>
        <p:nvSpPr>
          <p:cNvPr id="246" name="Google Shape;246;p30"/>
          <p:cNvSpPr/>
          <p:nvPr/>
        </p:nvSpPr>
        <p:spPr>
          <a:xfrm>
            <a:off x="2726525" y="2276475"/>
            <a:ext cx="695325" cy="457200"/>
          </a:xfrm>
          <a:custGeom>
            <a:rect b="b" l="l" r="r" t="t"/>
            <a:pathLst>
              <a:path extrusionOk="0" h="18288" w="27813">
                <a:moveTo>
                  <a:pt x="0" y="0"/>
                </a:moveTo>
                <a:lnTo>
                  <a:pt x="15621" y="0"/>
                </a:lnTo>
                <a:lnTo>
                  <a:pt x="15621" y="18288"/>
                </a:lnTo>
                <a:lnTo>
                  <a:pt x="27813" y="18288"/>
                </a:lnTo>
              </a:path>
            </a:pathLst>
          </a:custGeom>
          <a:noFill/>
          <a:ln cap="flat" cmpd="sng" w="19050">
            <a:solidFill>
              <a:srgbClr val="CC0000"/>
            </a:solidFill>
            <a:prstDash val="solid"/>
            <a:round/>
            <a:headEnd len="med" w="med" type="none"/>
            <a:tailEnd len="med" w="med" type="stealth"/>
          </a:ln>
        </p:spPr>
      </p:sp>
      <p:sp>
        <p:nvSpPr>
          <p:cNvPr id="247" name="Google Shape;247;p30"/>
          <p:cNvSpPr/>
          <p:nvPr/>
        </p:nvSpPr>
        <p:spPr>
          <a:xfrm>
            <a:off x="2576525" y="2717000"/>
            <a:ext cx="1052500" cy="614375"/>
          </a:xfrm>
          <a:custGeom>
            <a:rect b="b" l="l" r="r" t="t"/>
            <a:pathLst>
              <a:path extrusionOk="0" h="24575" w="42100">
                <a:moveTo>
                  <a:pt x="0" y="0"/>
                </a:moveTo>
                <a:lnTo>
                  <a:pt x="14668" y="0"/>
                </a:lnTo>
                <a:lnTo>
                  <a:pt x="14668" y="24575"/>
                </a:lnTo>
                <a:lnTo>
                  <a:pt x="42100" y="24575"/>
                </a:lnTo>
              </a:path>
            </a:pathLst>
          </a:custGeom>
          <a:noFill/>
          <a:ln cap="flat" cmpd="sng" w="19050">
            <a:solidFill>
              <a:srgbClr val="CC0000"/>
            </a:solidFill>
            <a:prstDash val="solid"/>
            <a:round/>
            <a:headEnd len="med" w="med" type="none"/>
            <a:tailEnd len="med" w="med" type="stealth"/>
          </a:ln>
        </p:spPr>
      </p:sp>
      <p:sp>
        <p:nvSpPr>
          <p:cNvPr id="248" name="Google Shape;248;p30"/>
          <p:cNvSpPr/>
          <p:nvPr/>
        </p:nvSpPr>
        <p:spPr>
          <a:xfrm>
            <a:off x="2638425" y="3319475"/>
            <a:ext cx="1004900" cy="238125"/>
          </a:xfrm>
          <a:custGeom>
            <a:rect b="b" l="l" r="r" t="t"/>
            <a:pathLst>
              <a:path extrusionOk="0" h="9525" w="40196">
                <a:moveTo>
                  <a:pt x="0" y="0"/>
                </a:moveTo>
                <a:lnTo>
                  <a:pt x="6287" y="0"/>
                </a:lnTo>
                <a:lnTo>
                  <a:pt x="6287" y="9525"/>
                </a:lnTo>
                <a:lnTo>
                  <a:pt x="40196" y="9525"/>
                </a:lnTo>
              </a:path>
            </a:pathLst>
          </a:custGeom>
          <a:noFill/>
          <a:ln cap="flat" cmpd="sng" w="19050">
            <a:solidFill>
              <a:srgbClr val="CC0000"/>
            </a:solidFill>
            <a:prstDash val="solid"/>
            <a:round/>
            <a:headEnd len="med" w="med" type="none"/>
            <a:tailEnd len="med" w="med" type="stealth"/>
          </a:ln>
        </p:spPr>
      </p:sp>
      <p:sp>
        <p:nvSpPr>
          <p:cNvPr id="249" name="Google Shape;249;p30"/>
          <p:cNvSpPr/>
          <p:nvPr/>
        </p:nvSpPr>
        <p:spPr>
          <a:xfrm>
            <a:off x="2650325" y="3320650"/>
            <a:ext cx="545325" cy="975125"/>
          </a:xfrm>
          <a:custGeom>
            <a:rect b="b" l="l" r="r" t="t"/>
            <a:pathLst>
              <a:path extrusionOk="0" h="39005" w="21813">
                <a:moveTo>
                  <a:pt x="0" y="0"/>
                </a:moveTo>
                <a:lnTo>
                  <a:pt x="5811" y="0"/>
                </a:lnTo>
                <a:lnTo>
                  <a:pt x="5811" y="39005"/>
                </a:lnTo>
                <a:lnTo>
                  <a:pt x="21813" y="39005"/>
                </a:lnTo>
              </a:path>
            </a:pathLst>
          </a:custGeom>
          <a:noFill/>
          <a:ln cap="flat" cmpd="sng" w="19050">
            <a:solidFill>
              <a:srgbClr val="CC0000"/>
            </a:solidFill>
            <a:prstDash val="solid"/>
            <a:round/>
            <a:headEnd len="med" w="med" type="none"/>
            <a:tailEnd len="med" w="med" type="stealth"/>
          </a:ln>
        </p:spPr>
      </p:sp>
      <p:sp>
        <p:nvSpPr>
          <p:cNvPr id="250" name="Google Shape;250;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id="255" name="Google Shape;255;p31"/>
          <p:cNvPicPr preferRelativeResize="0"/>
          <p:nvPr/>
        </p:nvPicPr>
        <p:blipFill>
          <a:blip r:embed="rId3">
            <a:alphaModFix/>
          </a:blip>
          <a:stretch>
            <a:fillRect/>
          </a:stretch>
        </p:blipFill>
        <p:spPr>
          <a:xfrm>
            <a:off x="123075" y="743400"/>
            <a:ext cx="8897848" cy="3656700"/>
          </a:xfrm>
          <a:prstGeom prst="rect">
            <a:avLst/>
          </a:prstGeom>
          <a:noFill/>
          <a:ln>
            <a:noFill/>
          </a:ln>
        </p:spPr>
      </p:pic>
      <p:sp>
        <p:nvSpPr>
          <p:cNvPr id="256" name="Google Shape;256;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Table of Contents</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lnSpc>
                <a:spcPct val="115000"/>
              </a:lnSpc>
              <a:spcBef>
                <a:spcPts val="0"/>
              </a:spcBef>
              <a:spcAft>
                <a:spcPts val="0"/>
              </a:spcAft>
              <a:buClr>
                <a:schemeClr val="dk1"/>
              </a:buClr>
              <a:buSzPts val="1600"/>
              <a:buAutoNum type="arabicPeriod"/>
            </a:pPr>
            <a:r>
              <a:rPr lang="en" sz="1600">
                <a:solidFill>
                  <a:schemeClr val="dk1"/>
                </a:solidFill>
              </a:rPr>
              <a:t>Motivation</a:t>
            </a:r>
            <a:endParaRPr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lang="en" sz="1600">
                <a:solidFill>
                  <a:schemeClr val="dk1"/>
                </a:solidFill>
              </a:rPr>
              <a:t>Background</a:t>
            </a:r>
            <a:endParaRPr sz="1600">
              <a:solidFill>
                <a:schemeClr val="dk1"/>
              </a:solidFill>
            </a:endParaRPr>
          </a:p>
          <a:p>
            <a:pPr indent="-317500" lvl="1" marL="914400" rtl="0" algn="l">
              <a:lnSpc>
                <a:spcPct val="115000"/>
              </a:lnSpc>
              <a:spcBef>
                <a:spcPts val="0"/>
              </a:spcBef>
              <a:spcAft>
                <a:spcPts val="0"/>
              </a:spcAft>
              <a:buClr>
                <a:schemeClr val="dk1"/>
              </a:buClr>
              <a:buSzPts val="1400"/>
              <a:buAutoNum type="alphaLcPeriod"/>
            </a:pPr>
            <a:r>
              <a:rPr lang="en">
                <a:solidFill>
                  <a:schemeClr val="dk1"/>
                </a:solidFill>
              </a:rPr>
              <a:t>Globular Clusters</a:t>
            </a:r>
            <a:endParaRPr>
              <a:solidFill>
                <a:schemeClr val="dk1"/>
              </a:solidFill>
            </a:endParaRPr>
          </a:p>
          <a:p>
            <a:pPr indent="-317500" lvl="1" marL="914400" rtl="0" algn="l">
              <a:lnSpc>
                <a:spcPct val="115000"/>
              </a:lnSpc>
              <a:spcBef>
                <a:spcPts val="0"/>
              </a:spcBef>
              <a:spcAft>
                <a:spcPts val="0"/>
              </a:spcAft>
              <a:buClr>
                <a:schemeClr val="dk1"/>
              </a:buClr>
              <a:buSzPts val="1400"/>
              <a:buAutoNum type="alphaLcPeriod"/>
            </a:pPr>
            <a:r>
              <a:rPr lang="en">
                <a:solidFill>
                  <a:schemeClr val="dk1"/>
                </a:solidFill>
              </a:rPr>
              <a:t>GAIA DR2 Data-set</a:t>
            </a:r>
            <a:endParaRPr>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lang="en" sz="1600">
                <a:solidFill>
                  <a:schemeClr val="dk1"/>
                </a:solidFill>
              </a:rPr>
              <a:t>Explaining the Pipeline:</a:t>
            </a:r>
            <a:endParaRPr sz="1600">
              <a:solidFill>
                <a:schemeClr val="dk1"/>
              </a:solidFill>
            </a:endParaRPr>
          </a:p>
          <a:p>
            <a:pPr indent="-317500" lvl="1" marL="914400" rtl="0" algn="l">
              <a:lnSpc>
                <a:spcPct val="115000"/>
              </a:lnSpc>
              <a:spcBef>
                <a:spcPts val="0"/>
              </a:spcBef>
              <a:spcAft>
                <a:spcPts val="0"/>
              </a:spcAft>
              <a:buClr>
                <a:schemeClr val="dk1"/>
              </a:buClr>
              <a:buSzPts val="1400"/>
              <a:buAutoNum type="alphaLcPeriod"/>
            </a:pPr>
            <a:r>
              <a:rPr lang="en">
                <a:solidFill>
                  <a:schemeClr val="dk1"/>
                </a:solidFill>
              </a:rPr>
              <a:t>Rasterization</a:t>
            </a:r>
            <a:endParaRPr>
              <a:solidFill>
                <a:schemeClr val="dk1"/>
              </a:solidFill>
            </a:endParaRPr>
          </a:p>
          <a:p>
            <a:pPr indent="-317500" lvl="1" marL="914400" rtl="0" algn="l">
              <a:lnSpc>
                <a:spcPct val="115000"/>
              </a:lnSpc>
              <a:spcBef>
                <a:spcPts val="0"/>
              </a:spcBef>
              <a:spcAft>
                <a:spcPts val="0"/>
              </a:spcAft>
              <a:buClr>
                <a:schemeClr val="dk1"/>
              </a:buClr>
              <a:buSzPts val="1400"/>
              <a:buAutoNum type="alphaLcPeriod"/>
            </a:pPr>
            <a:r>
              <a:rPr lang="en">
                <a:solidFill>
                  <a:schemeClr val="dk1"/>
                </a:solidFill>
              </a:rPr>
              <a:t>Blob Detection using Difference of Gaussian</a:t>
            </a:r>
            <a:endParaRPr>
              <a:solidFill>
                <a:schemeClr val="dk1"/>
              </a:solidFill>
            </a:endParaRPr>
          </a:p>
          <a:p>
            <a:pPr indent="-317500" lvl="1" marL="914400" rtl="0" algn="l">
              <a:lnSpc>
                <a:spcPct val="115000"/>
              </a:lnSpc>
              <a:spcBef>
                <a:spcPts val="0"/>
              </a:spcBef>
              <a:spcAft>
                <a:spcPts val="0"/>
              </a:spcAft>
              <a:buClr>
                <a:schemeClr val="dk1"/>
              </a:buClr>
              <a:buSzPts val="1400"/>
              <a:buAutoNum type="alphaLcPeriod"/>
            </a:pPr>
            <a:r>
              <a:rPr lang="en">
                <a:solidFill>
                  <a:schemeClr val="dk1"/>
                </a:solidFill>
              </a:rPr>
              <a:t>The Ant Colony Algorithm</a:t>
            </a:r>
            <a:endParaRPr>
              <a:solidFill>
                <a:schemeClr val="dk1"/>
              </a:solidFill>
            </a:endParaRPr>
          </a:p>
          <a:p>
            <a:pPr indent="-317500" lvl="1" marL="914400" rtl="0" algn="l">
              <a:lnSpc>
                <a:spcPct val="115000"/>
              </a:lnSpc>
              <a:spcBef>
                <a:spcPts val="0"/>
              </a:spcBef>
              <a:spcAft>
                <a:spcPts val="0"/>
              </a:spcAft>
              <a:buClr>
                <a:schemeClr val="dk1"/>
              </a:buClr>
              <a:buSzPts val="1400"/>
              <a:buAutoNum type="alphaLcPeriod"/>
            </a:pPr>
            <a:r>
              <a:rPr lang="en">
                <a:solidFill>
                  <a:schemeClr val="dk1"/>
                </a:solidFill>
              </a:rPr>
              <a:t>Gravitational</a:t>
            </a:r>
            <a:r>
              <a:rPr lang="en">
                <a:solidFill>
                  <a:schemeClr val="dk1"/>
                </a:solidFill>
              </a:rPr>
              <a:t> Pheromone Clustering</a:t>
            </a:r>
            <a:endParaRPr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lang="en" sz="1600">
                <a:solidFill>
                  <a:schemeClr val="dk1"/>
                </a:solidFill>
              </a:rPr>
              <a:t>Results</a:t>
            </a:r>
            <a:endParaRPr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lang="en" sz="1600">
                <a:solidFill>
                  <a:schemeClr val="dk1"/>
                </a:solidFill>
              </a:rPr>
              <a:t>Conclusion</a:t>
            </a:r>
            <a:endParaRPr sz="1600">
              <a:solidFill>
                <a:schemeClr val="dk1"/>
              </a:solidFill>
            </a:endParaRPr>
          </a:p>
        </p:txBody>
      </p:sp>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Pipeline</a:t>
            </a:r>
            <a:endParaRPr/>
          </a:p>
        </p:txBody>
      </p:sp>
      <p:pic>
        <p:nvPicPr>
          <p:cNvPr id="262" name="Google Shape;262;p32"/>
          <p:cNvPicPr preferRelativeResize="0"/>
          <p:nvPr/>
        </p:nvPicPr>
        <p:blipFill rotWithShape="1">
          <a:blip r:embed="rId3">
            <a:alphaModFix/>
          </a:blip>
          <a:srcRect b="74737" l="0" r="62024" t="0"/>
          <a:stretch/>
        </p:blipFill>
        <p:spPr>
          <a:xfrm>
            <a:off x="4954425" y="0"/>
            <a:ext cx="1395300" cy="1299374"/>
          </a:xfrm>
          <a:prstGeom prst="rect">
            <a:avLst/>
          </a:prstGeom>
          <a:noFill/>
          <a:ln>
            <a:noFill/>
          </a:ln>
        </p:spPr>
      </p:pic>
      <p:pic>
        <p:nvPicPr>
          <p:cNvPr id="263" name="Google Shape;263;p32"/>
          <p:cNvPicPr preferRelativeResize="0"/>
          <p:nvPr/>
        </p:nvPicPr>
        <p:blipFill rotWithShape="1">
          <a:blip r:embed="rId3">
            <a:alphaModFix/>
          </a:blip>
          <a:srcRect b="44602" l="0" r="66337" t="25262"/>
          <a:stretch/>
        </p:blipFill>
        <p:spPr>
          <a:xfrm>
            <a:off x="4954425" y="1299375"/>
            <a:ext cx="1236849" cy="1549972"/>
          </a:xfrm>
          <a:prstGeom prst="rect">
            <a:avLst/>
          </a:prstGeom>
          <a:noFill/>
          <a:ln>
            <a:noFill/>
          </a:ln>
        </p:spPr>
      </p:pic>
      <p:pic>
        <p:nvPicPr>
          <p:cNvPr id="264" name="Google Shape;264;p32"/>
          <p:cNvPicPr preferRelativeResize="0"/>
          <p:nvPr/>
        </p:nvPicPr>
        <p:blipFill rotWithShape="1">
          <a:blip r:embed="rId4">
            <a:alphaModFix/>
          </a:blip>
          <a:srcRect b="0" l="33426" r="0" t="0"/>
          <a:stretch/>
        </p:blipFill>
        <p:spPr>
          <a:xfrm>
            <a:off x="6182600" y="0"/>
            <a:ext cx="2446125" cy="5143501"/>
          </a:xfrm>
          <a:prstGeom prst="rect">
            <a:avLst/>
          </a:prstGeom>
          <a:noFill/>
          <a:ln>
            <a:noFill/>
          </a:ln>
        </p:spPr>
      </p:pic>
      <p:pic>
        <p:nvPicPr>
          <p:cNvPr id="265" name="Google Shape;265;p32"/>
          <p:cNvPicPr preferRelativeResize="0"/>
          <p:nvPr/>
        </p:nvPicPr>
        <p:blipFill rotWithShape="1">
          <a:blip r:embed="rId4">
            <a:alphaModFix/>
          </a:blip>
          <a:srcRect b="33080" l="1576" r="66574" t="55450"/>
          <a:stretch/>
        </p:blipFill>
        <p:spPr>
          <a:xfrm>
            <a:off x="5012400" y="2849350"/>
            <a:ext cx="1170199" cy="589926"/>
          </a:xfrm>
          <a:prstGeom prst="rect">
            <a:avLst/>
          </a:prstGeom>
          <a:noFill/>
          <a:ln>
            <a:noFill/>
          </a:ln>
        </p:spPr>
      </p:pic>
      <p:pic>
        <p:nvPicPr>
          <p:cNvPr id="266" name="Google Shape;266;p32"/>
          <p:cNvPicPr preferRelativeResize="0"/>
          <p:nvPr/>
        </p:nvPicPr>
        <p:blipFill rotWithShape="1">
          <a:blip r:embed="rId3">
            <a:alphaModFix/>
          </a:blip>
          <a:srcRect b="44250" l="33661" r="15104" t="30487"/>
          <a:stretch/>
        </p:blipFill>
        <p:spPr>
          <a:xfrm>
            <a:off x="6191275" y="1571225"/>
            <a:ext cx="1882552" cy="1299374"/>
          </a:xfrm>
          <a:prstGeom prst="rect">
            <a:avLst/>
          </a:prstGeom>
          <a:noFill/>
          <a:ln>
            <a:noFill/>
          </a:ln>
        </p:spPr>
      </p:pic>
      <p:pic>
        <p:nvPicPr>
          <p:cNvPr id="267" name="Google Shape;267;p32"/>
          <p:cNvPicPr preferRelativeResize="0"/>
          <p:nvPr/>
        </p:nvPicPr>
        <p:blipFill rotWithShape="1">
          <a:blip r:embed="rId3">
            <a:alphaModFix/>
          </a:blip>
          <a:srcRect b="27174" l="47751" r="6076" t="48875"/>
          <a:stretch/>
        </p:blipFill>
        <p:spPr>
          <a:xfrm>
            <a:off x="6708925" y="2513925"/>
            <a:ext cx="1696498" cy="1231877"/>
          </a:xfrm>
          <a:prstGeom prst="rect">
            <a:avLst/>
          </a:prstGeom>
          <a:noFill/>
          <a:ln>
            <a:noFill/>
          </a:ln>
        </p:spPr>
      </p:pic>
      <p:pic>
        <p:nvPicPr>
          <p:cNvPr id="268" name="Google Shape;268;p32"/>
          <p:cNvPicPr preferRelativeResize="0"/>
          <p:nvPr/>
        </p:nvPicPr>
        <p:blipFill rotWithShape="1">
          <a:blip r:embed="rId3">
            <a:alphaModFix/>
          </a:blip>
          <a:srcRect b="10966" l="49955" r="25279" t="72878"/>
          <a:stretch/>
        </p:blipFill>
        <p:spPr>
          <a:xfrm>
            <a:off x="6789875" y="3745800"/>
            <a:ext cx="909949" cy="830925"/>
          </a:xfrm>
          <a:prstGeom prst="rect">
            <a:avLst/>
          </a:prstGeom>
          <a:noFill/>
          <a:ln>
            <a:noFill/>
          </a:ln>
        </p:spPr>
      </p:pic>
      <p:pic>
        <p:nvPicPr>
          <p:cNvPr id="269" name="Google Shape;269;p32"/>
          <p:cNvPicPr preferRelativeResize="0"/>
          <p:nvPr/>
        </p:nvPicPr>
        <p:blipFill rotWithShape="1">
          <a:blip r:embed="rId3">
            <a:alphaModFix/>
          </a:blip>
          <a:srcRect b="0" l="0" r="49995" t="64749"/>
          <a:stretch/>
        </p:blipFill>
        <p:spPr>
          <a:xfrm>
            <a:off x="4954425" y="3330350"/>
            <a:ext cx="1837374" cy="1813151"/>
          </a:xfrm>
          <a:prstGeom prst="rect">
            <a:avLst/>
          </a:prstGeom>
          <a:noFill/>
          <a:ln>
            <a:noFill/>
          </a:ln>
        </p:spPr>
      </p:pic>
      <p:sp>
        <p:nvSpPr>
          <p:cNvPr id="270" name="Google Shape;270;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2C4C9"/>
        </a:solidFill>
      </p:bgPr>
    </p:bg>
    <p:spTree>
      <p:nvGrpSpPr>
        <p:cNvPr id="274" name="Shape 274"/>
        <p:cNvGrpSpPr/>
        <p:nvPr/>
      </p:nvGrpSpPr>
      <p:grpSpPr>
        <a:xfrm>
          <a:off x="0" y="0"/>
          <a:ext cx="0" cy="0"/>
          <a:chOff x="0" y="0"/>
          <a:chExt cx="0" cy="0"/>
        </a:xfrm>
      </p:grpSpPr>
      <p:sp>
        <p:nvSpPr>
          <p:cNvPr id="275" name="Google Shape;275;p33"/>
          <p:cNvSpPr txBox="1"/>
          <p:nvPr>
            <p:ph type="title"/>
          </p:nvPr>
        </p:nvSpPr>
        <p:spPr>
          <a:xfrm>
            <a:off x="3319050" y="2285400"/>
            <a:ext cx="2505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did I find? </a:t>
            </a:r>
            <a:endParaRPr/>
          </a:p>
        </p:txBody>
      </p:sp>
      <p:sp>
        <p:nvSpPr>
          <p:cNvPr id="276" name="Google Shape;276;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280" name="Shape 280"/>
        <p:cNvGrpSpPr/>
        <p:nvPr/>
      </p:nvGrpSpPr>
      <p:grpSpPr>
        <a:xfrm>
          <a:off x="0" y="0"/>
          <a:ext cx="0" cy="0"/>
          <a:chOff x="0" y="0"/>
          <a:chExt cx="0" cy="0"/>
        </a:xfrm>
      </p:grpSpPr>
      <p:sp>
        <p:nvSpPr>
          <p:cNvPr id="281" name="Google Shape;281;p34"/>
          <p:cNvSpPr txBox="1"/>
          <p:nvPr>
            <p:ph idx="2" type="body"/>
          </p:nvPr>
        </p:nvSpPr>
        <p:spPr>
          <a:xfrm>
            <a:off x="4939500" y="724075"/>
            <a:ext cx="3837000" cy="3695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8 clusters were found:</a:t>
            </a:r>
            <a:endParaRPr>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7 out of 12 known GCs </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The Regulus Dwarf Galaxy</a:t>
            </a:r>
            <a:endParaRPr sz="1800">
              <a:solidFill>
                <a:schemeClr val="dk1"/>
              </a:solidFill>
            </a:endParaRPr>
          </a:p>
        </p:txBody>
      </p:sp>
      <p:sp>
        <p:nvSpPr>
          <p:cNvPr id="282" name="Google Shape;282;p34"/>
          <p:cNvSpPr txBox="1"/>
          <p:nvPr/>
        </p:nvSpPr>
        <p:spPr>
          <a:xfrm>
            <a:off x="1654950" y="457200"/>
            <a:ext cx="12621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lt1"/>
                </a:solidFill>
              </a:rPr>
              <a:t>Area 1</a:t>
            </a:r>
            <a:endParaRPr sz="2600">
              <a:solidFill>
                <a:schemeClr val="lt1"/>
              </a:solidFill>
            </a:endParaRPr>
          </a:p>
        </p:txBody>
      </p:sp>
      <p:pic>
        <p:nvPicPr>
          <p:cNvPr id="283" name="Google Shape;283;p34"/>
          <p:cNvPicPr preferRelativeResize="0"/>
          <p:nvPr/>
        </p:nvPicPr>
        <p:blipFill>
          <a:blip r:embed="rId3">
            <a:alphaModFix/>
          </a:blip>
          <a:stretch>
            <a:fillRect/>
          </a:stretch>
        </p:blipFill>
        <p:spPr>
          <a:xfrm>
            <a:off x="0" y="1280160"/>
            <a:ext cx="4572000" cy="2371527"/>
          </a:xfrm>
          <a:prstGeom prst="rect">
            <a:avLst/>
          </a:prstGeom>
          <a:noFill/>
          <a:ln>
            <a:noFill/>
          </a:ln>
        </p:spPr>
      </p:pic>
      <p:sp>
        <p:nvSpPr>
          <p:cNvPr id="284" name="Google Shape;284;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288" name="Shape 288"/>
        <p:cNvGrpSpPr/>
        <p:nvPr/>
      </p:nvGrpSpPr>
      <p:grpSpPr>
        <a:xfrm>
          <a:off x="0" y="0"/>
          <a:ext cx="0" cy="0"/>
          <a:chOff x="0" y="0"/>
          <a:chExt cx="0" cy="0"/>
        </a:xfrm>
      </p:grpSpPr>
      <p:sp>
        <p:nvSpPr>
          <p:cNvPr id="289" name="Google Shape;289;p35"/>
          <p:cNvSpPr txBox="1"/>
          <p:nvPr>
            <p:ph idx="2" type="body"/>
          </p:nvPr>
        </p:nvSpPr>
        <p:spPr>
          <a:xfrm>
            <a:off x="4939500" y="724075"/>
            <a:ext cx="3837000" cy="3695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Nothing was found</a:t>
            </a:r>
            <a:endParaRPr>
              <a:solidFill>
                <a:schemeClr val="dk1"/>
              </a:solidFill>
            </a:endParaRPr>
          </a:p>
        </p:txBody>
      </p:sp>
      <p:sp>
        <p:nvSpPr>
          <p:cNvPr id="290" name="Google Shape;290;p35"/>
          <p:cNvSpPr txBox="1"/>
          <p:nvPr/>
        </p:nvSpPr>
        <p:spPr>
          <a:xfrm>
            <a:off x="1015050" y="457200"/>
            <a:ext cx="2412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lt1"/>
                </a:solidFill>
              </a:rPr>
              <a:t>Area 2: 4°×4°</a:t>
            </a:r>
            <a:endParaRPr sz="2600">
              <a:solidFill>
                <a:schemeClr val="lt1"/>
              </a:solidFill>
            </a:endParaRPr>
          </a:p>
        </p:txBody>
      </p:sp>
      <p:pic>
        <p:nvPicPr>
          <p:cNvPr id="291" name="Google Shape;291;p35"/>
          <p:cNvPicPr preferRelativeResize="0"/>
          <p:nvPr/>
        </p:nvPicPr>
        <p:blipFill>
          <a:blip r:embed="rId3">
            <a:alphaModFix/>
          </a:blip>
          <a:stretch>
            <a:fillRect/>
          </a:stretch>
        </p:blipFill>
        <p:spPr>
          <a:xfrm>
            <a:off x="506775" y="1280160"/>
            <a:ext cx="3562350" cy="2857500"/>
          </a:xfrm>
          <a:prstGeom prst="rect">
            <a:avLst/>
          </a:prstGeom>
          <a:noFill/>
          <a:ln>
            <a:noFill/>
          </a:ln>
        </p:spPr>
      </p:pic>
      <p:sp>
        <p:nvSpPr>
          <p:cNvPr id="292" name="Google Shape;292;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296" name="Shape 296"/>
        <p:cNvGrpSpPr/>
        <p:nvPr/>
      </p:nvGrpSpPr>
      <p:grpSpPr>
        <a:xfrm>
          <a:off x="0" y="0"/>
          <a:ext cx="0" cy="0"/>
          <a:chOff x="0" y="0"/>
          <a:chExt cx="0" cy="0"/>
        </a:xfrm>
      </p:grpSpPr>
      <p:sp>
        <p:nvSpPr>
          <p:cNvPr id="297" name="Google Shape;297;p36"/>
          <p:cNvSpPr txBox="1"/>
          <p:nvPr>
            <p:ph idx="2" type="body"/>
          </p:nvPr>
        </p:nvSpPr>
        <p:spPr>
          <a:xfrm>
            <a:off x="4939500" y="724075"/>
            <a:ext cx="3837000" cy="3695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18 clusters were found total:</a:t>
            </a:r>
            <a:endParaRPr>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1 out of 1 known GCs found</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Most could not be attributed to a known stellar structure</a:t>
            </a:r>
            <a:endParaRPr sz="1800">
              <a:solidFill>
                <a:schemeClr val="dk1"/>
              </a:solidFill>
            </a:endParaRPr>
          </a:p>
          <a:p>
            <a:pPr indent="0" lvl="0" marL="457200" rtl="0" algn="l">
              <a:spcBef>
                <a:spcPts val="1200"/>
              </a:spcBef>
              <a:spcAft>
                <a:spcPts val="1200"/>
              </a:spcAft>
              <a:buNone/>
            </a:pPr>
            <a:r>
              <a:t/>
            </a:r>
            <a:endParaRPr>
              <a:solidFill>
                <a:schemeClr val="dk1"/>
              </a:solidFill>
            </a:endParaRPr>
          </a:p>
        </p:txBody>
      </p:sp>
      <p:sp>
        <p:nvSpPr>
          <p:cNvPr id="298" name="Google Shape;298;p36"/>
          <p:cNvSpPr txBox="1"/>
          <p:nvPr/>
        </p:nvSpPr>
        <p:spPr>
          <a:xfrm>
            <a:off x="1014984" y="457200"/>
            <a:ext cx="24033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lt1"/>
                </a:solidFill>
              </a:rPr>
              <a:t>Area 2: 2</a:t>
            </a:r>
            <a:r>
              <a:rPr lang="en" sz="2600">
                <a:solidFill>
                  <a:schemeClr val="lt1"/>
                </a:solidFill>
              </a:rPr>
              <a:t>°×2°</a:t>
            </a:r>
            <a:endParaRPr sz="2600">
              <a:solidFill>
                <a:schemeClr val="lt1"/>
              </a:solidFill>
            </a:endParaRPr>
          </a:p>
        </p:txBody>
      </p:sp>
      <p:pic>
        <p:nvPicPr>
          <p:cNvPr id="299" name="Google Shape;299;p36"/>
          <p:cNvPicPr preferRelativeResize="0"/>
          <p:nvPr/>
        </p:nvPicPr>
        <p:blipFill>
          <a:blip r:embed="rId3">
            <a:alphaModFix/>
          </a:blip>
          <a:stretch>
            <a:fillRect/>
          </a:stretch>
        </p:blipFill>
        <p:spPr>
          <a:xfrm>
            <a:off x="481950" y="1280160"/>
            <a:ext cx="3590925" cy="2857500"/>
          </a:xfrm>
          <a:prstGeom prst="rect">
            <a:avLst/>
          </a:prstGeom>
          <a:noFill/>
          <a:ln>
            <a:noFill/>
          </a:ln>
        </p:spPr>
      </p:pic>
      <p:sp>
        <p:nvSpPr>
          <p:cNvPr id="300" name="Google Shape;300;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304" name="Shape 304"/>
        <p:cNvGrpSpPr/>
        <p:nvPr/>
      </p:nvGrpSpPr>
      <p:grpSpPr>
        <a:xfrm>
          <a:off x="0" y="0"/>
          <a:ext cx="0" cy="0"/>
          <a:chOff x="0" y="0"/>
          <a:chExt cx="0" cy="0"/>
        </a:xfrm>
      </p:grpSpPr>
      <p:sp>
        <p:nvSpPr>
          <p:cNvPr id="305" name="Google Shape;305;p37"/>
          <p:cNvSpPr txBox="1"/>
          <p:nvPr>
            <p:ph idx="2" type="body"/>
          </p:nvPr>
        </p:nvSpPr>
        <p:spPr>
          <a:xfrm>
            <a:off x="4939500" y="724075"/>
            <a:ext cx="3837000" cy="3695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11 clusters were found</a:t>
            </a:r>
            <a:endParaRPr>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5</a:t>
            </a:r>
            <a:r>
              <a:rPr lang="en" sz="1800">
                <a:solidFill>
                  <a:schemeClr val="dk1"/>
                </a:solidFill>
              </a:rPr>
              <a:t> out of 17 known GCs </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3 Galaxies</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1 Dwarf Galaxy</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2 OCs</a:t>
            </a:r>
            <a:endParaRPr sz="1800">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24 rasters that would contain an identified cluster were filtered away by BlobDoG.</a:t>
            </a:r>
            <a:endParaRPr>
              <a:solidFill>
                <a:schemeClr val="dk1"/>
              </a:solidFill>
            </a:endParaRPr>
          </a:p>
        </p:txBody>
      </p:sp>
      <p:sp>
        <p:nvSpPr>
          <p:cNvPr id="306" name="Google Shape;306;p37"/>
          <p:cNvSpPr txBox="1"/>
          <p:nvPr/>
        </p:nvSpPr>
        <p:spPr>
          <a:xfrm>
            <a:off x="1654963" y="457200"/>
            <a:ext cx="12621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lt1"/>
                </a:solidFill>
              </a:rPr>
              <a:t>Area 3</a:t>
            </a:r>
            <a:endParaRPr sz="2600">
              <a:solidFill>
                <a:schemeClr val="lt1"/>
              </a:solidFill>
            </a:endParaRPr>
          </a:p>
        </p:txBody>
      </p:sp>
      <p:pic>
        <p:nvPicPr>
          <p:cNvPr id="307" name="Google Shape;307;p37"/>
          <p:cNvPicPr preferRelativeResize="0"/>
          <p:nvPr/>
        </p:nvPicPr>
        <p:blipFill>
          <a:blip r:embed="rId3">
            <a:alphaModFix/>
          </a:blip>
          <a:stretch>
            <a:fillRect/>
          </a:stretch>
        </p:blipFill>
        <p:spPr>
          <a:xfrm>
            <a:off x="452963" y="1280160"/>
            <a:ext cx="3609975" cy="2867025"/>
          </a:xfrm>
          <a:prstGeom prst="rect">
            <a:avLst/>
          </a:prstGeom>
          <a:noFill/>
          <a:ln>
            <a:noFill/>
          </a:ln>
        </p:spPr>
      </p:pic>
      <p:sp>
        <p:nvSpPr>
          <p:cNvPr id="308" name="Google Shape;308;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312" name="Shape 312"/>
        <p:cNvGrpSpPr/>
        <p:nvPr/>
      </p:nvGrpSpPr>
      <p:grpSpPr>
        <a:xfrm>
          <a:off x="0" y="0"/>
          <a:ext cx="0" cy="0"/>
          <a:chOff x="0" y="0"/>
          <a:chExt cx="0" cy="0"/>
        </a:xfrm>
      </p:grpSpPr>
      <p:sp>
        <p:nvSpPr>
          <p:cNvPr id="313" name="Google Shape;313;p38"/>
          <p:cNvSpPr txBox="1"/>
          <p:nvPr>
            <p:ph idx="2" type="body"/>
          </p:nvPr>
        </p:nvSpPr>
        <p:spPr>
          <a:xfrm>
            <a:off x="4939500" y="724075"/>
            <a:ext cx="3837000" cy="3695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4 clusters were found</a:t>
            </a:r>
            <a:endParaRPr>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Triangulum Galaxy</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2 OC</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HII region</a:t>
            </a:r>
            <a:endParaRPr sz="1800">
              <a:solidFill>
                <a:schemeClr val="dk1"/>
              </a:solidFill>
            </a:endParaRPr>
          </a:p>
        </p:txBody>
      </p:sp>
      <p:sp>
        <p:nvSpPr>
          <p:cNvPr id="314" name="Google Shape;314;p38"/>
          <p:cNvSpPr txBox="1"/>
          <p:nvPr/>
        </p:nvSpPr>
        <p:spPr>
          <a:xfrm>
            <a:off x="1654950" y="457200"/>
            <a:ext cx="12621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lt1"/>
                </a:solidFill>
              </a:rPr>
              <a:t>Area 4</a:t>
            </a:r>
            <a:endParaRPr sz="2600">
              <a:solidFill>
                <a:schemeClr val="lt1"/>
              </a:solidFill>
            </a:endParaRPr>
          </a:p>
        </p:txBody>
      </p:sp>
      <p:pic>
        <p:nvPicPr>
          <p:cNvPr id="315" name="Google Shape;315;p38"/>
          <p:cNvPicPr preferRelativeResize="0"/>
          <p:nvPr/>
        </p:nvPicPr>
        <p:blipFill>
          <a:blip r:embed="rId3">
            <a:alphaModFix/>
          </a:blip>
          <a:stretch>
            <a:fillRect/>
          </a:stretch>
        </p:blipFill>
        <p:spPr>
          <a:xfrm>
            <a:off x="523400" y="1280160"/>
            <a:ext cx="3600450" cy="2838450"/>
          </a:xfrm>
          <a:prstGeom prst="rect">
            <a:avLst/>
          </a:prstGeom>
          <a:noFill/>
          <a:ln>
            <a:noFill/>
          </a:ln>
        </p:spPr>
      </p:pic>
      <p:sp>
        <p:nvSpPr>
          <p:cNvPr id="316" name="Google Shape;316;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sz="3220"/>
              <a:t>Conclusion</a:t>
            </a:r>
            <a:endParaRPr/>
          </a:p>
        </p:txBody>
      </p:sp>
      <p:sp>
        <p:nvSpPr>
          <p:cNvPr id="322" name="Google Shape;322;p39"/>
          <p:cNvSpPr txBox="1"/>
          <p:nvPr>
            <p:ph idx="1" type="body"/>
          </p:nvPr>
        </p:nvSpPr>
        <p:spPr>
          <a:xfrm>
            <a:off x="311700" y="1076275"/>
            <a:ext cx="8520600" cy="3586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dk1"/>
              </a:buClr>
              <a:buSzPts val="1300"/>
              <a:buChar char="●"/>
            </a:pPr>
            <a:r>
              <a:rPr lang="en" sz="1300">
                <a:solidFill>
                  <a:schemeClr val="dk1"/>
                </a:solidFill>
              </a:rPr>
              <a:t>With a BlobDoG threshold of 0.2 it keeps </a:t>
            </a:r>
            <a:r>
              <a:rPr b="1" lang="en" sz="1300">
                <a:solidFill>
                  <a:schemeClr val="dk1"/>
                </a:solidFill>
              </a:rPr>
              <a:t>80% </a:t>
            </a:r>
            <a:r>
              <a:rPr lang="en" sz="1300">
                <a:solidFill>
                  <a:schemeClr val="dk1"/>
                </a:solidFill>
              </a:rPr>
              <a:t>(24 out of 30) of the known GCs.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BlobDoG operates as an effective exclusion criteria but it is not yet perfect in maintaining all known GCs.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Further research on optimizing the threshold and alternate rasterization </a:t>
            </a:r>
            <a:r>
              <a:rPr lang="en" sz="1300">
                <a:solidFill>
                  <a:schemeClr val="dk1"/>
                </a:solidFill>
              </a:rPr>
              <a:t>schemes</a:t>
            </a:r>
            <a:r>
              <a:rPr lang="en" sz="1300">
                <a:solidFill>
                  <a:schemeClr val="dk1"/>
                </a:solidFill>
              </a:rPr>
              <a:t> might improve the performance.</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Across the full pipeline, the system is able to identify </a:t>
            </a:r>
            <a:r>
              <a:rPr b="1" lang="en" sz="1300">
                <a:solidFill>
                  <a:schemeClr val="dk1"/>
                </a:solidFill>
              </a:rPr>
              <a:t>43% </a:t>
            </a:r>
            <a:r>
              <a:rPr lang="en" sz="1300">
                <a:solidFill>
                  <a:schemeClr val="dk1"/>
                </a:solidFill>
              </a:rPr>
              <a:t>(13 GCs out of the 30) known GCs </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27 out of the 41 clusters that were identified</a:t>
            </a:r>
            <a:r>
              <a:rPr lang="en" sz="1300">
                <a:solidFill>
                  <a:schemeClr val="dk1"/>
                </a:solidFill>
              </a:rPr>
              <a:t> </a:t>
            </a:r>
            <a:r>
              <a:rPr lang="en" sz="1300">
                <a:solidFill>
                  <a:schemeClr val="dk1"/>
                </a:solidFill>
              </a:rPr>
              <a:t>corresponded to a known stellar structure:</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13 of these corresponded to GCs</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14 corresponded to some other pre-existing stellar structure.</a:t>
            </a:r>
            <a:endParaRPr sz="1300">
              <a:solidFill>
                <a:schemeClr val="dk1"/>
              </a:solidFill>
            </a:endParaRPr>
          </a:p>
          <a:p>
            <a:pPr indent="0" lvl="0" marL="0" rtl="0" algn="l">
              <a:spcBef>
                <a:spcPts val="1200"/>
              </a:spcBef>
              <a:spcAft>
                <a:spcPts val="0"/>
              </a:spcAft>
              <a:buNone/>
            </a:pPr>
            <a:r>
              <a:rPr lang="en" sz="1300">
                <a:solidFill>
                  <a:schemeClr val="dk1"/>
                </a:solidFill>
              </a:rPr>
              <a:t>The output of the clustering phase currently only filters based on a minimum number of stars contained within a cluster. However, this output could be easily refined to reduce false positives </a:t>
            </a:r>
            <a:r>
              <a:rPr lang="en" sz="1300">
                <a:solidFill>
                  <a:schemeClr val="dk1"/>
                </a:solidFill>
              </a:rPr>
              <a:t>by incorporating previous techniques for identifying globular clusters (such as consulting mean luminosity or metallicity).</a:t>
            </a:r>
            <a:endParaRPr sz="1300">
              <a:solidFill>
                <a:schemeClr val="dk1"/>
              </a:solidFill>
            </a:endParaRPr>
          </a:p>
          <a:p>
            <a:pPr indent="0" lvl="0" marL="0" rtl="0" algn="l">
              <a:spcBef>
                <a:spcPts val="1200"/>
              </a:spcBef>
              <a:spcAft>
                <a:spcPts val="0"/>
              </a:spcAft>
              <a:buNone/>
            </a:pPr>
            <a:r>
              <a:rPr lang="en" sz="1300">
                <a:solidFill>
                  <a:schemeClr val="dk1"/>
                </a:solidFill>
                <a:highlight>
                  <a:srgbClr val="A4C2F4"/>
                </a:highlight>
              </a:rPr>
              <a:t>T</a:t>
            </a:r>
            <a:r>
              <a:rPr lang="en" sz="1300">
                <a:solidFill>
                  <a:schemeClr val="dk1"/>
                </a:solidFill>
                <a:highlight>
                  <a:srgbClr val="A4C2F4"/>
                </a:highlight>
              </a:rPr>
              <a:t>he pipeline does not identify the majority of the GCs that exist, but for those that it is able to identify, it can pinpoint their locations quite accurately. Further research in tuning the parameters and steering the behavior of the ants would be required and is expected to expand the number of GCs identified by the pipeline.</a:t>
            </a:r>
            <a:endParaRPr sz="1300">
              <a:solidFill>
                <a:schemeClr val="dk1"/>
              </a:solidFill>
              <a:highlight>
                <a:srgbClr val="A4C2F4"/>
              </a:highlight>
            </a:endParaRPr>
          </a:p>
          <a:p>
            <a:pPr indent="0" lvl="0" marL="0" rtl="0" algn="l">
              <a:spcBef>
                <a:spcPts val="1200"/>
              </a:spcBef>
              <a:spcAft>
                <a:spcPts val="1200"/>
              </a:spcAft>
              <a:buNone/>
            </a:pPr>
            <a:r>
              <a:t/>
            </a:r>
            <a:endParaRPr sz="1300">
              <a:solidFill>
                <a:schemeClr val="dk1"/>
              </a:solidFill>
            </a:endParaRPr>
          </a:p>
        </p:txBody>
      </p:sp>
      <p:sp>
        <p:nvSpPr>
          <p:cNvPr id="323" name="Google Shape;323;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xEl>
                                              <p:pRg end="9" st="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Questions?</a:t>
            </a:r>
            <a:endParaRPr/>
          </a:p>
        </p:txBody>
      </p:sp>
      <p:sp>
        <p:nvSpPr>
          <p:cNvPr id="329" name="Google Shape;329;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4C2F4"/>
        </a:soli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192750" y="2285400"/>
            <a:ext cx="2758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this project?</a:t>
            </a:r>
            <a:endParaRPr>
              <a:latin typeface="Helvetica Neue"/>
              <a:ea typeface="Helvetica Neue"/>
              <a:cs typeface="Helvetica Neue"/>
              <a:sym typeface="Helvetica Neue"/>
            </a:endParaRPr>
          </a:p>
        </p:txBody>
      </p:sp>
      <p:sp>
        <p:nvSpPr>
          <p:cNvPr id="69" name="Google Shape;69;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
        <p:nvSpPr>
          <p:cNvPr id="70" name="Google Shape;70;p15"/>
          <p:cNvSpPr txBox="1"/>
          <p:nvPr>
            <p:ph type="title"/>
          </p:nvPr>
        </p:nvSpPr>
        <p:spPr>
          <a:xfrm>
            <a:off x="599050" y="2198675"/>
            <a:ext cx="77451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Can the Ant Colony Algorithm be used to Identify Globular Clusters?</a:t>
            </a:r>
            <a:endParaRPr>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68"/>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nvSpPr>
        <p:spPr>
          <a:xfrm>
            <a:off x="311700" y="1094025"/>
            <a:ext cx="5120400" cy="2134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rPr>
              <a:t>Globular Clusters are:</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Agglomerate</a:t>
            </a:r>
            <a:r>
              <a:rPr lang="en">
                <a:solidFill>
                  <a:schemeClr val="dk1"/>
                </a:solidFill>
              </a:rPr>
              <a:t> collections of stars, that are very tightly bound by gravity. </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They demonstrate a high </a:t>
            </a:r>
            <a:r>
              <a:rPr lang="en">
                <a:solidFill>
                  <a:schemeClr val="dk1"/>
                </a:solidFill>
              </a:rPr>
              <a:t>concentration</a:t>
            </a:r>
            <a:r>
              <a:rPr lang="en">
                <a:solidFill>
                  <a:schemeClr val="dk1"/>
                </a:solidFill>
              </a:rPr>
              <a:t> of stars towards their centers.</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Many are among the oldest objects in the universe which makes them fascinating and useful to study.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p:txBody>
      </p:sp>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are Globular Clusters (GCs)?</a:t>
            </a:r>
            <a:endParaRPr/>
          </a:p>
        </p:txBody>
      </p:sp>
      <p:grpSp>
        <p:nvGrpSpPr>
          <p:cNvPr id="77" name="Google Shape;77;p16"/>
          <p:cNvGrpSpPr/>
          <p:nvPr/>
        </p:nvGrpSpPr>
        <p:grpSpPr>
          <a:xfrm>
            <a:off x="5782700" y="1094025"/>
            <a:ext cx="3049599" cy="3440350"/>
            <a:chOff x="5782700" y="1207800"/>
            <a:chExt cx="3049599" cy="3440350"/>
          </a:xfrm>
        </p:grpSpPr>
        <p:pic>
          <p:nvPicPr>
            <p:cNvPr id="78" name="Google Shape;78;p16" title="Messier 80"/>
            <p:cNvPicPr preferRelativeResize="0"/>
            <p:nvPr/>
          </p:nvPicPr>
          <p:blipFill>
            <a:blip r:embed="rId3">
              <a:alphaModFix/>
            </a:blip>
            <a:stretch>
              <a:fillRect/>
            </a:stretch>
          </p:blipFill>
          <p:spPr>
            <a:xfrm>
              <a:off x="5782700" y="1207800"/>
              <a:ext cx="3049599" cy="3039052"/>
            </a:xfrm>
            <a:prstGeom prst="rect">
              <a:avLst/>
            </a:prstGeom>
            <a:noFill/>
            <a:ln>
              <a:noFill/>
            </a:ln>
            <a:effectLst>
              <a:outerShdw blurRad="57150" rotWithShape="0" algn="bl" dir="5400000" dist="19050">
                <a:srgbClr val="000000">
                  <a:alpha val="50000"/>
                </a:srgbClr>
              </a:outerShdw>
            </a:effectLst>
          </p:spPr>
        </p:pic>
        <p:sp>
          <p:nvSpPr>
            <p:cNvPr id="79" name="Google Shape;79;p16"/>
            <p:cNvSpPr txBox="1"/>
            <p:nvPr/>
          </p:nvSpPr>
          <p:spPr>
            <a:xfrm>
              <a:off x="5782700" y="4309450"/>
              <a:ext cx="2925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Helvetica Neue"/>
                  <a:ea typeface="Helvetica Neue"/>
                  <a:cs typeface="Helvetica Neue"/>
                  <a:sym typeface="Helvetica Neue"/>
                </a:rPr>
                <a:t>Messier 80: A GC containing &gt; 100 000 stars </a:t>
              </a:r>
              <a:r>
                <a:rPr lang="en" sz="1000">
                  <a:solidFill>
                    <a:srgbClr val="222222"/>
                  </a:solidFill>
                  <a:highlight>
                    <a:srgbClr val="FFFFFF"/>
                  </a:highlight>
                  <a:latin typeface="Helvetica Neue"/>
                  <a:ea typeface="Helvetica Neue"/>
                  <a:cs typeface="Helvetica Neue"/>
                  <a:sym typeface="Helvetica Neue"/>
                </a:rPr>
                <a:t>†</a:t>
              </a:r>
              <a:endParaRPr sz="900">
                <a:latin typeface="Helvetica Neue"/>
                <a:ea typeface="Helvetica Neue"/>
                <a:cs typeface="Helvetica Neue"/>
                <a:sym typeface="Helvetica Neue"/>
              </a:endParaRPr>
            </a:p>
          </p:txBody>
        </p:sp>
      </p:grpSp>
      <p:sp>
        <p:nvSpPr>
          <p:cNvPr id="80" name="Google Shape;80;p16"/>
          <p:cNvSpPr txBox="1"/>
          <p:nvPr/>
        </p:nvSpPr>
        <p:spPr>
          <a:xfrm>
            <a:off x="66200" y="4648150"/>
            <a:ext cx="4792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222222"/>
                </a:solidFill>
                <a:highlight>
                  <a:srgbClr val="FFFFFF"/>
                </a:highlight>
                <a:latin typeface="Helvetica Neue"/>
                <a:ea typeface="Helvetica Neue"/>
                <a:cs typeface="Helvetica Neue"/>
                <a:sym typeface="Helvetica Neue"/>
              </a:rPr>
              <a:t>†</a:t>
            </a:r>
            <a:r>
              <a:rPr lang="en" sz="1100">
                <a:solidFill>
                  <a:srgbClr val="222222"/>
                </a:solidFill>
                <a:highlight>
                  <a:srgbClr val="FFFFFF"/>
                </a:highlight>
                <a:latin typeface="Helvetica Neue"/>
                <a:ea typeface="Helvetica Neue"/>
                <a:cs typeface="Helvetica Neue"/>
                <a:sym typeface="Helvetica Neue"/>
              </a:rPr>
              <a:t> </a:t>
            </a:r>
            <a:r>
              <a:rPr lang="en" sz="900">
                <a:latin typeface="Helvetica Neue"/>
                <a:ea typeface="Helvetica Neue"/>
                <a:cs typeface="Helvetica Neue"/>
                <a:sym typeface="Helvetica Neue"/>
              </a:rPr>
              <a:t>By NASA, The Hubble Heritage Team, STScI, AURA - Great Images in NASA Description, Public Domain, https://commons.wikimedia.org/w/index.php?curid=6449278</a:t>
            </a:r>
            <a:endParaRPr sz="900">
              <a:latin typeface="Helvetica Neue"/>
              <a:ea typeface="Helvetica Neue"/>
              <a:cs typeface="Helvetica Neue"/>
              <a:sym typeface="Helvetica Neue"/>
            </a:endParaRPr>
          </a:p>
        </p:txBody>
      </p:sp>
      <p:sp>
        <p:nvSpPr>
          <p:cNvPr id="81" name="Google Shape;81;p16"/>
          <p:cNvSpPr txBox="1"/>
          <p:nvPr/>
        </p:nvSpPr>
        <p:spPr>
          <a:xfrm>
            <a:off x="464100" y="2744575"/>
            <a:ext cx="5225100" cy="114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Many GCs are detected by statistical analysis of photometric data using aspects like mean luminosity and metallicity. Such techniques have identified over 150 GCs in our Milky Way.</a:t>
            </a:r>
            <a:endParaRPr>
              <a:solidFill>
                <a:schemeClr val="dk1"/>
              </a:solidFill>
            </a:endParaRPr>
          </a:p>
        </p:txBody>
      </p:sp>
      <p:sp>
        <p:nvSpPr>
          <p:cNvPr id="82" name="Google Shape;82;p16"/>
          <p:cNvSpPr txBox="1"/>
          <p:nvPr/>
        </p:nvSpPr>
        <p:spPr>
          <a:xfrm>
            <a:off x="464100" y="3888175"/>
            <a:ext cx="51204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rPr>
              <a:t>There is more to say about the attributes that GCs manifest, but only a few properties are focused on in this project.</a:t>
            </a:r>
            <a:endParaRPr>
              <a:solidFill>
                <a:schemeClr val="dk1"/>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t/>
            </a:r>
            <a:endParaRPr>
              <a:solidFill>
                <a:schemeClr val="dk1"/>
              </a:solidFill>
            </a:endParaRPr>
          </a:p>
        </p:txBody>
      </p:sp>
      <p:sp>
        <p:nvSpPr>
          <p:cNvPr id="83" name="Google Shape;83;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Parameters</a:t>
            </a:r>
            <a:endParaRPr/>
          </a:p>
        </p:txBody>
      </p:sp>
      <p:sp>
        <p:nvSpPr>
          <p:cNvPr id="89" name="Google Shape;89;p17"/>
          <p:cNvSpPr txBox="1"/>
          <p:nvPr/>
        </p:nvSpPr>
        <p:spPr>
          <a:xfrm>
            <a:off x="3266250" y="1284350"/>
            <a:ext cx="4489200" cy="9696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1"/>
              </a:buClr>
              <a:buSzPts val="1700"/>
              <a:buChar char="●"/>
            </a:pPr>
            <a:r>
              <a:rPr lang="en" sz="1700">
                <a:solidFill>
                  <a:schemeClr val="dk1"/>
                </a:solidFill>
              </a:rPr>
              <a:t>Right Ascension (RA)</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Declination (Dec)</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Parallax (used to compute distance)</a:t>
            </a:r>
            <a:endParaRPr sz="1700">
              <a:solidFill>
                <a:schemeClr val="dk1"/>
              </a:solidFill>
            </a:endParaRPr>
          </a:p>
        </p:txBody>
      </p:sp>
      <p:sp>
        <p:nvSpPr>
          <p:cNvPr id="90" name="Google Shape;90;p17"/>
          <p:cNvSpPr txBox="1"/>
          <p:nvPr/>
        </p:nvSpPr>
        <p:spPr>
          <a:xfrm>
            <a:off x="1388550" y="1515200"/>
            <a:ext cx="12429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dk1"/>
                </a:solidFill>
              </a:rPr>
              <a:t>Position</a:t>
            </a:r>
            <a:endParaRPr b="1" sz="2100">
              <a:solidFill>
                <a:schemeClr val="dk1"/>
              </a:solidFill>
            </a:endParaRPr>
          </a:p>
        </p:txBody>
      </p:sp>
      <p:sp>
        <p:nvSpPr>
          <p:cNvPr id="91" name="Google Shape;91;p17"/>
          <p:cNvSpPr txBox="1"/>
          <p:nvPr/>
        </p:nvSpPr>
        <p:spPr>
          <a:xfrm>
            <a:off x="1388550" y="2564025"/>
            <a:ext cx="7908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dk1"/>
                </a:solidFill>
              </a:rPr>
              <a:t>Drift</a:t>
            </a:r>
            <a:endParaRPr b="1" sz="2100">
              <a:solidFill>
                <a:schemeClr val="dk1"/>
              </a:solidFill>
            </a:endParaRPr>
          </a:p>
        </p:txBody>
      </p:sp>
      <p:sp>
        <p:nvSpPr>
          <p:cNvPr id="92" name="Google Shape;92;p17"/>
          <p:cNvSpPr txBox="1"/>
          <p:nvPr/>
        </p:nvSpPr>
        <p:spPr>
          <a:xfrm>
            <a:off x="1388550" y="3351250"/>
            <a:ext cx="16587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dk1"/>
                </a:solidFill>
              </a:rPr>
              <a:t>Brightness</a:t>
            </a:r>
            <a:endParaRPr b="1" sz="2100">
              <a:solidFill>
                <a:schemeClr val="dk1"/>
              </a:solidFill>
            </a:endParaRPr>
          </a:p>
        </p:txBody>
      </p:sp>
      <p:sp>
        <p:nvSpPr>
          <p:cNvPr id="93" name="Google Shape;93;p17"/>
          <p:cNvSpPr txBox="1"/>
          <p:nvPr/>
        </p:nvSpPr>
        <p:spPr>
          <a:xfrm>
            <a:off x="1366650" y="4312200"/>
            <a:ext cx="6410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a:solidFill>
                  <a:schemeClr val="dk1"/>
                </a:solidFill>
              </a:rPr>
              <a:t>The GAIA DR2 dataset is publicly available from the </a:t>
            </a:r>
            <a:r>
              <a:rPr i="1" lang="en">
                <a:solidFill>
                  <a:schemeClr val="dk1"/>
                </a:solidFill>
              </a:rPr>
              <a:t>European Space Agency</a:t>
            </a:r>
            <a:r>
              <a:rPr lang="en">
                <a:solidFill>
                  <a:schemeClr val="dk1"/>
                </a:solidFill>
              </a:rPr>
              <a:t>: </a:t>
            </a:r>
            <a:r>
              <a:rPr lang="en" u="sng">
                <a:solidFill>
                  <a:schemeClr val="accent5"/>
                </a:solidFill>
                <a:hlinkClick r:id="rId3">
                  <a:extLst>
                    <a:ext uri="{A12FA001-AC4F-418D-AE19-62706E023703}">
                      <ahyp:hlinkClr val="tx"/>
                    </a:ext>
                  </a:extLst>
                </a:hlinkClick>
              </a:rPr>
              <a:t>https://www.cosmos.esa.int/gaia</a:t>
            </a:r>
            <a:r>
              <a:rPr lang="en">
                <a:solidFill>
                  <a:schemeClr val="dk1"/>
                </a:solidFill>
              </a:rPr>
              <a:t>.</a:t>
            </a:r>
            <a:endParaRPr>
              <a:solidFill>
                <a:schemeClr val="dk1"/>
              </a:solidFill>
              <a:highlight>
                <a:schemeClr val="accent6"/>
              </a:highlight>
            </a:endParaRPr>
          </a:p>
          <a:p>
            <a:pPr indent="0" lvl="0" marL="0" rtl="0" algn="l">
              <a:spcBef>
                <a:spcPts val="0"/>
              </a:spcBef>
              <a:spcAft>
                <a:spcPts val="0"/>
              </a:spcAft>
              <a:buNone/>
            </a:pPr>
            <a:r>
              <a:t/>
            </a:r>
            <a:endParaRPr/>
          </a:p>
        </p:txBody>
      </p:sp>
      <p:sp>
        <p:nvSpPr>
          <p:cNvPr id="94" name="Google Shape;94;p17"/>
          <p:cNvSpPr txBox="1"/>
          <p:nvPr/>
        </p:nvSpPr>
        <p:spPr>
          <a:xfrm>
            <a:off x="3266250" y="2463975"/>
            <a:ext cx="4489200" cy="7080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1"/>
              </a:buClr>
              <a:buSzPts val="1700"/>
              <a:buChar char="●"/>
            </a:pPr>
            <a:r>
              <a:rPr lang="en" sz="1700">
                <a:solidFill>
                  <a:schemeClr val="dk1"/>
                </a:solidFill>
              </a:rPr>
              <a:t>Proper Motion Right Ascension (PMRA)</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Proper Motion Declination (PMDec)</a:t>
            </a:r>
            <a:endParaRPr sz="1700">
              <a:solidFill>
                <a:schemeClr val="dk1"/>
              </a:solidFill>
            </a:endParaRPr>
          </a:p>
        </p:txBody>
      </p:sp>
      <p:sp>
        <p:nvSpPr>
          <p:cNvPr id="95" name="Google Shape;95;p17"/>
          <p:cNvSpPr txBox="1"/>
          <p:nvPr/>
        </p:nvSpPr>
        <p:spPr>
          <a:xfrm>
            <a:off x="3266250" y="3382000"/>
            <a:ext cx="4489200" cy="4464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1"/>
              </a:buClr>
              <a:buSzPts val="1700"/>
              <a:buChar char="●"/>
            </a:pPr>
            <a:r>
              <a:rPr lang="en" sz="1700">
                <a:solidFill>
                  <a:schemeClr val="dk1"/>
                </a:solidFill>
              </a:rPr>
              <a:t>Apparent Magnitude</a:t>
            </a:r>
            <a:endParaRPr sz="1700">
              <a:solidFill>
                <a:schemeClr val="dk1"/>
              </a:solidFill>
            </a:endParaRPr>
          </a:p>
        </p:txBody>
      </p:sp>
      <p:sp>
        <p:nvSpPr>
          <p:cNvPr id="96" name="Google Shape;96;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grpSp>
        <p:nvGrpSpPr>
          <p:cNvPr id="101" name="Google Shape;101;p18"/>
          <p:cNvGrpSpPr/>
          <p:nvPr/>
        </p:nvGrpSpPr>
        <p:grpSpPr>
          <a:xfrm>
            <a:off x="40438" y="83900"/>
            <a:ext cx="4531612" cy="1944600"/>
            <a:chOff x="40438" y="83900"/>
            <a:chExt cx="4531612" cy="1944600"/>
          </a:xfrm>
        </p:grpSpPr>
        <p:pic>
          <p:nvPicPr>
            <p:cNvPr id="102" name="Google Shape;102;p18"/>
            <p:cNvPicPr preferRelativeResize="0"/>
            <p:nvPr/>
          </p:nvPicPr>
          <p:blipFill rotWithShape="1">
            <a:blip r:embed="rId3">
              <a:alphaModFix/>
            </a:blip>
            <a:srcRect b="4628" l="3314" r="8773" t="10904"/>
            <a:stretch/>
          </p:blipFill>
          <p:spPr>
            <a:xfrm>
              <a:off x="40438" y="83900"/>
              <a:ext cx="4116099" cy="1944600"/>
            </a:xfrm>
            <a:prstGeom prst="rect">
              <a:avLst/>
            </a:prstGeom>
            <a:noFill/>
            <a:ln>
              <a:noFill/>
            </a:ln>
          </p:spPr>
        </p:pic>
        <p:sp>
          <p:nvSpPr>
            <p:cNvPr id="103" name="Google Shape;103;p18"/>
            <p:cNvSpPr txBox="1"/>
            <p:nvPr/>
          </p:nvSpPr>
          <p:spPr>
            <a:xfrm>
              <a:off x="4118450" y="879200"/>
              <a:ext cx="453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A</a:t>
              </a:r>
              <a:r>
                <a:rPr b="1" lang="en" sz="1100"/>
                <a:t>1 </a:t>
              </a:r>
              <a:endParaRPr b="1" sz="1100"/>
            </a:p>
            <a:p>
              <a:pPr indent="0" lvl="0" marL="0" rtl="0" algn="l">
                <a:spcBef>
                  <a:spcPts val="0"/>
                </a:spcBef>
                <a:spcAft>
                  <a:spcPts val="0"/>
                </a:spcAft>
                <a:buNone/>
              </a:pPr>
              <a:r>
                <a:rPr b="1" lang="en" sz="1100">
                  <a:solidFill>
                    <a:srgbClr val="CC0000"/>
                  </a:solidFill>
                </a:rPr>
                <a:t>(12)</a:t>
              </a:r>
              <a:endParaRPr b="1" sz="1100">
                <a:solidFill>
                  <a:srgbClr val="CC0000"/>
                </a:solidFill>
              </a:endParaRPr>
            </a:p>
          </p:txBody>
        </p:sp>
      </p:grpSp>
      <p:grpSp>
        <p:nvGrpSpPr>
          <p:cNvPr id="104" name="Google Shape;104;p18"/>
          <p:cNvGrpSpPr/>
          <p:nvPr/>
        </p:nvGrpSpPr>
        <p:grpSpPr>
          <a:xfrm>
            <a:off x="5075450" y="70963"/>
            <a:ext cx="4190050" cy="1970474"/>
            <a:chOff x="5075450" y="70963"/>
            <a:chExt cx="4190050" cy="1970474"/>
          </a:xfrm>
        </p:grpSpPr>
        <p:pic>
          <p:nvPicPr>
            <p:cNvPr id="105" name="Google Shape;105;p18"/>
            <p:cNvPicPr preferRelativeResize="0"/>
            <p:nvPr/>
          </p:nvPicPr>
          <p:blipFill rotWithShape="1">
            <a:blip r:embed="rId4">
              <a:alphaModFix/>
            </a:blip>
            <a:srcRect b="5927" l="2604" r="8805" t="10116"/>
            <a:stretch/>
          </p:blipFill>
          <p:spPr>
            <a:xfrm>
              <a:off x="5075450" y="70963"/>
              <a:ext cx="2796560" cy="1970474"/>
            </a:xfrm>
            <a:prstGeom prst="rect">
              <a:avLst/>
            </a:prstGeom>
            <a:noFill/>
            <a:ln>
              <a:noFill/>
            </a:ln>
          </p:spPr>
        </p:pic>
        <p:sp>
          <p:nvSpPr>
            <p:cNvPr id="106" name="Google Shape;106;p18"/>
            <p:cNvSpPr txBox="1"/>
            <p:nvPr/>
          </p:nvSpPr>
          <p:spPr>
            <a:xfrm>
              <a:off x="8645700" y="879200"/>
              <a:ext cx="619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A</a:t>
              </a:r>
              <a:r>
                <a:rPr b="1" lang="en" sz="1100"/>
                <a:t>2 </a:t>
              </a:r>
              <a:endParaRPr b="1" sz="1100"/>
            </a:p>
            <a:p>
              <a:pPr indent="0" lvl="0" marL="0" rtl="0" algn="l">
                <a:spcBef>
                  <a:spcPts val="0"/>
                </a:spcBef>
                <a:spcAft>
                  <a:spcPts val="0"/>
                </a:spcAft>
                <a:buNone/>
              </a:pPr>
              <a:r>
                <a:rPr b="1" lang="en" sz="1100">
                  <a:solidFill>
                    <a:srgbClr val="CC0000"/>
                  </a:solidFill>
                </a:rPr>
                <a:t>(1)</a:t>
              </a:r>
              <a:endParaRPr b="1" sz="1100">
                <a:solidFill>
                  <a:srgbClr val="CC0000"/>
                </a:solidFill>
              </a:endParaRPr>
            </a:p>
          </p:txBody>
        </p:sp>
      </p:grpSp>
      <p:grpSp>
        <p:nvGrpSpPr>
          <p:cNvPr id="107" name="Google Shape;107;p18"/>
          <p:cNvGrpSpPr/>
          <p:nvPr/>
        </p:nvGrpSpPr>
        <p:grpSpPr>
          <a:xfrm>
            <a:off x="4675" y="2083212"/>
            <a:ext cx="4616325" cy="3023889"/>
            <a:chOff x="4675" y="2083212"/>
            <a:chExt cx="4616325" cy="3023889"/>
          </a:xfrm>
        </p:grpSpPr>
        <p:pic>
          <p:nvPicPr>
            <p:cNvPr id="108" name="Google Shape;108;p18"/>
            <p:cNvPicPr preferRelativeResize="0"/>
            <p:nvPr/>
          </p:nvPicPr>
          <p:blipFill rotWithShape="1">
            <a:blip r:embed="rId5">
              <a:alphaModFix/>
            </a:blip>
            <a:srcRect b="4446" l="2468" r="9051" t="10199"/>
            <a:stretch/>
          </p:blipFill>
          <p:spPr>
            <a:xfrm>
              <a:off x="4675" y="2083212"/>
              <a:ext cx="4106750" cy="3023889"/>
            </a:xfrm>
            <a:prstGeom prst="rect">
              <a:avLst/>
            </a:prstGeom>
            <a:noFill/>
            <a:ln>
              <a:noFill/>
            </a:ln>
          </p:spPr>
        </p:pic>
        <p:sp>
          <p:nvSpPr>
            <p:cNvPr id="109" name="Google Shape;109;p18"/>
            <p:cNvSpPr txBox="1"/>
            <p:nvPr/>
          </p:nvSpPr>
          <p:spPr>
            <a:xfrm>
              <a:off x="4116100" y="3381738"/>
              <a:ext cx="5049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A3 </a:t>
              </a:r>
              <a:r>
                <a:rPr b="1" lang="en" sz="1100">
                  <a:solidFill>
                    <a:srgbClr val="CC0000"/>
                  </a:solidFill>
                </a:rPr>
                <a:t>(17)</a:t>
              </a:r>
              <a:endParaRPr b="1" sz="1100">
                <a:solidFill>
                  <a:srgbClr val="CC0000"/>
                </a:solidFill>
              </a:endParaRPr>
            </a:p>
          </p:txBody>
        </p:sp>
      </p:grpSp>
      <p:grpSp>
        <p:nvGrpSpPr>
          <p:cNvPr id="110" name="Google Shape;110;p18"/>
          <p:cNvGrpSpPr/>
          <p:nvPr/>
        </p:nvGrpSpPr>
        <p:grpSpPr>
          <a:xfrm>
            <a:off x="5037225" y="2083200"/>
            <a:ext cx="4270350" cy="2951076"/>
            <a:chOff x="5037225" y="2083200"/>
            <a:chExt cx="4270350" cy="2951076"/>
          </a:xfrm>
        </p:grpSpPr>
        <p:pic>
          <p:nvPicPr>
            <p:cNvPr id="111" name="Google Shape;111;p18"/>
            <p:cNvPicPr preferRelativeResize="0"/>
            <p:nvPr/>
          </p:nvPicPr>
          <p:blipFill rotWithShape="1">
            <a:blip r:embed="rId6">
              <a:alphaModFix/>
            </a:blip>
            <a:srcRect b="4802" l="3328" r="8628" t="9131"/>
            <a:stretch/>
          </p:blipFill>
          <p:spPr>
            <a:xfrm>
              <a:off x="5037225" y="2083200"/>
              <a:ext cx="3664274" cy="2951076"/>
            </a:xfrm>
            <a:prstGeom prst="rect">
              <a:avLst/>
            </a:prstGeom>
            <a:noFill/>
            <a:ln>
              <a:noFill/>
            </a:ln>
          </p:spPr>
        </p:pic>
        <p:sp>
          <p:nvSpPr>
            <p:cNvPr id="112" name="Google Shape;112;p18"/>
            <p:cNvSpPr txBox="1"/>
            <p:nvPr/>
          </p:nvSpPr>
          <p:spPr>
            <a:xfrm>
              <a:off x="8602875" y="3381750"/>
              <a:ext cx="704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A4 </a:t>
              </a:r>
              <a:r>
                <a:rPr b="1" lang="en" sz="1100">
                  <a:solidFill>
                    <a:srgbClr val="CC0000"/>
                  </a:solidFill>
                </a:rPr>
                <a:t>(None)</a:t>
              </a:r>
              <a:endParaRPr b="1" sz="1100">
                <a:solidFill>
                  <a:srgbClr val="CC0000"/>
                </a:solidFill>
              </a:endParaRPr>
            </a:p>
          </p:txBody>
        </p:sp>
      </p:grpSp>
      <p:sp>
        <p:nvSpPr>
          <p:cNvPr id="113" name="Google Shape;113;p18"/>
          <p:cNvSpPr txBox="1"/>
          <p:nvPr>
            <p:ph type="title"/>
          </p:nvPr>
        </p:nvSpPr>
        <p:spPr>
          <a:xfrm>
            <a:off x="4104975" y="1754050"/>
            <a:ext cx="1131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Areas</a:t>
            </a:r>
            <a:endParaRPr/>
          </a:p>
        </p:txBody>
      </p:sp>
      <p:sp>
        <p:nvSpPr>
          <p:cNvPr id="114" name="Google Shape;114;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Pipeline</a:t>
            </a:r>
            <a:endParaRPr/>
          </a:p>
        </p:txBody>
      </p:sp>
      <p:pic>
        <p:nvPicPr>
          <p:cNvPr id="120" name="Google Shape;120;p19"/>
          <p:cNvPicPr preferRelativeResize="0"/>
          <p:nvPr/>
        </p:nvPicPr>
        <p:blipFill rotWithShape="1">
          <a:blip r:embed="rId3">
            <a:alphaModFix/>
          </a:blip>
          <a:srcRect b="74737" l="0" r="62024" t="0"/>
          <a:stretch/>
        </p:blipFill>
        <p:spPr>
          <a:xfrm>
            <a:off x="4954425" y="0"/>
            <a:ext cx="1395300" cy="1299374"/>
          </a:xfrm>
          <a:prstGeom prst="rect">
            <a:avLst/>
          </a:prstGeom>
          <a:noFill/>
          <a:ln>
            <a:noFill/>
          </a:ln>
        </p:spPr>
      </p:pic>
      <p:pic>
        <p:nvPicPr>
          <p:cNvPr id="121" name="Google Shape;121;p19"/>
          <p:cNvPicPr preferRelativeResize="0"/>
          <p:nvPr/>
        </p:nvPicPr>
        <p:blipFill rotWithShape="1">
          <a:blip r:embed="rId3">
            <a:alphaModFix/>
          </a:blip>
          <a:srcRect b="44602" l="0" r="66337" t="25262"/>
          <a:stretch/>
        </p:blipFill>
        <p:spPr>
          <a:xfrm>
            <a:off x="4954425" y="1299375"/>
            <a:ext cx="1236849" cy="1549972"/>
          </a:xfrm>
          <a:prstGeom prst="rect">
            <a:avLst/>
          </a:prstGeom>
          <a:noFill/>
          <a:ln>
            <a:noFill/>
          </a:ln>
        </p:spPr>
      </p:pic>
      <p:pic>
        <p:nvPicPr>
          <p:cNvPr id="122" name="Google Shape;122;p19"/>
          <p:cNvPicPr preferRelativeResize="0"/>
          <p:nvPr/>
        </p:nvPicPr>
        <p:blipFill rotWithShape="1">
          <a:blip r:embed="rId4">
            <a:alphaModFix/>
          </a:blip>
          <a:srcRect b="0" l="33426" r="0" t="0"/>
          <a:stretch/>
        </p:blipFill>
        <p:spPr>
          <a:xfrm>
            <a:off x="6182600" y="0"/>
            <a:ext cx="2446125" cy="5143501"/>
          </a:xfrm>
          <a:prstGeom prst="rect">
            <a:avLst/>
          </a:prstGeom>
          <a:noFill/>
          <a:ln>
            <a:noFill/>
          </a:ln>
        </p:spPr>
      </p:pic>
      <p:pic>
        <p:nvPicPr>
          <p:cNvPr id="123" name="Google Shape;123;p19"/>
          <p:cNvPicPr preferRelativeResize="0"/>
          <p:nvPr/>
        </p:nvPicPr>
        <p:blipFill rotWithShape="1">
          <a:blip r:embed="rId4">
            <a:alphaModFix/>
          </a:blip>
          <a:srcRect b="33080" l="1576" r="66574" t="55450"/>
          <a:stretch/>
        </p:blipFill>
        <p:spPr>
          <a:xfrm>
            <a:off x="5012400" y="2849350"/>
            <a:ext cx="1170199" cy="589926"/>
          </a:xfrm>
          <a:prstGeom prst="rect">
            <a:avLst/>
          </a:prstGeom>
          <a:noFill/>
          <a:ln>
            <a:noFill/>
          </a:ln>
        </p:spPr>
      </p:pic>
      <p:pic>
        <p:nvPicPr>
          <p:cNvPr id="124" name="Google Shape;124;p19"/>
          <p:cNvPicPr preferRelativeResize="0"/>
          <p:nvPr/>
        </p:nvPicPr>
        <p:blipFill rotWithShape="1">
          <a:blip r:embed="rId3">
            <a:alphaModFix/>
          </a:blip>
          <a:srcRect b="44250" l="33661" r="15104" t="30487"/>
          <a:stretch/>
        </p:blipFill>
        <p:spPr>
          <a:xfrm>
            <a:off x="6191275" y="1571225"/>
            <a:ext cx="1882552" cy="1299374"/>
          </a:xfrm>
          <a:prstGeom prst="rect">
            <a:avLst/>
          </a:prstGeom>
          <a:noFill/>
          <a:ln>
            <a:noFill/>
          </a:ln>
        </p:spPr>
      </p:pic>
      <p:pic>
        <p:nvPicPr>
          <p:cNvPr id="125" name="Google Shape;125;p19"/>
          <p:cNvPicPr preferRelativeResize="0"/>
          <p:nvPr/>
        </p:nvPicPr>
        <p:blipFill rotWithShape="1">
          <a:blip r:embed="rId3">
            <a:alphaModFix/>
          </a:blip>
          <a:srcRect b="27174" l="47751" r="6076" t="48875"/>
          <a:stretch/>
        </p:blipFill>
        <p:spPr>
          <a:xfrm>
            <a:off x="6708925" y="2513925"/>
            <a:ext cx="1696498" cy="1231877"/>
          </a:xfrm>
          <a:prstGeom prst="rect">
            <a:avLst/>
          </a:prstGeom>
          <a:noFill/>
          <a:ln>
            <a:noFill/>
          </a:ln>
        </p:spPr>
      </p:pic>
      <p:pic>
        <p:nvPicPr>
          <p:cNvPr id="126" name="Google Shape;126;p19"/>
          <p:cNvPicPr preferRelativeResize="0"/>
          <p:nvPr/>
        </p:nvPicPr>
        <p:blipFill rotWithShape="1">
          <a:blip r:embed="rId3">
            <a:alphaModFix/>
          </a:blip>
          <a:srcRect b="10966" l="49955" r="25279" t="72878"/>
          <a:stretch/>
        </p:blipFill>
        <p:spPr>
          <a:xfrm>
            <a:off x="6789875" y="3745800"/>
            <a:ext cx="909949" cy="830925"/>
          </a:xfrm>
          <a:prstGeom prst="rect">
            <a:avLst/>
          </a:prstGeom>
          <a:noFill/>
          <a:ln>
            <a:noFill/>
          </a:ln>
        </p:spPr>
      </p:pic>
      <p:pic>
        <p:nvPicPr>
          <p:cNvPr id="127" name="Google Shape;127;p19"/>
          <p:cNvPicPr preferRelativeResize="0"/>
          <p:nvPr/>
        </p:nvPicPr>
        <p:blipFill rotWithShape="1">
          <a:blip r:embed="rId3">
            <a:alphaModFix/>
          </a:blip>
          <a:srcRect b="0" l="0" r="49995" t="64749"/>
          <a:stretch/>
        </p:blipFill>
        <p:spPr>
          <a:xfrm>
            <a:off x="4954425" y="3330350"/>
            <a:ext cx="1837374" cy="1813151"/>
          </a:xfrm>
          <a:prstGeom prst="rect">
            <a:avLst/>
          </a:prstGeom>
          <a:noFill/>
          <a:ln>
            <a:noFill/>
          </a:ln>
        </p:spPr>
      </p:pic>
      <p:sp>
        <p:nvSpPr>
          <p:cNvPr id="128" name="Google Shape;128;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Pipeline</a:t>
            </a:r>
            <a:endParaRPr/>
          </a:p>
        </p:txBody>
      </p:sp>
      <p:pic>
        <p:nvPicPr>
          <p:cNvPr id="134" name="Google Shape;134;p20"/>
          <p:cNvPicPr preferRelativeResize="0"/>
          <p:nvPr/>
        </p:nvPicPr>
        <p:blipFill rotWithShape="1">
          <a:blip r:embed="rId3">
            <a:alphaModFix/>
          </a:blip>
          <a:srcRect b="74737" l="0" r="62024" t="0"/>
          <a:stretch/>
        </p:blipFill>
        <p:spPr>
          <a:xfrm>
            <a:off x="4954425" y="0"/>
            <a:ext cx="1395300" cy="1299374"/>
          </a:xfrm>
          <a:prstGeom prst="rect">
            <a:avLst/>
          </a:prstGeom>
          <a:noFill/>
          <a:ln>
            <a:noFill/>
          </a:ln>
        </p:spPr>
      </p:pic>
      <p:pic>
        <p:nvPicPr>
          <p:cNvPr id="135" name="Google Shape;135;p20"/>
          <p:cNvPicPr preferRelativeResize="0"/>
          <p:nvPr/>
        </p:nvPicPr>
        <p:blipFill rotWithShape="1">
          <a:blip r:embed="rId3">
            <a:alphaModFix/>
          </a:blip>
          <a:srcRect b="44602" l="0" r="66337" t="25262"/>
          <a:stretch/>
        </p:blipFill>
        <p:spPr>
          <a:xfrm>
            <a:off x="4954425" y="1299375"/>
            <a:ext cx="1236849" cy="1549972"/>
          </a:xfrm>
          <a:prstGeom prst="rect">
            <a:avLst/>
          </a:prstGeom>
          <a:noFill/>
          <a:ln>
            <a:noFill/>
          </a:ln>
        </p:spPr>
      </p:pic>
      <p:sp>
        <p:nvSpPr>
          <p:cNvPr id="136" name="Google Shape;136;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Rasterization</a:t>
            </a:r>
            <a:endParaRPr/>
          </a:p>
        </p:txBody>
      </p:sp>
      <p:sp>
        <p:nvSpPr>
          <p:cNvPr id="142" name="Google Shape;142;p21"/>
          <p:cNvSpPr txBox="1"/>
          <p:nvPr>
            <p:ph idx="1" type="body"/>
          </p:nvPr>
        </p:nvSpPr>
        <p:spPr>
          <a:xfrm>
            <a:off x="311700" y="1389600"/>
            <a:ext cx="3567600" cy="3179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30">
                <a:solidFill>
                  <a:schemeClr val="dk1"/>
                </a:solidFill>
              </a:rPr>
              <a:t>This process c</a:t>
            </a:r>
            <a:r>
              <a:rPr lang="en" sz="1230">
                <a:solidFill>
                  <a:schemeClr val="dk1"/>
                </a:solidFill>
              </a:rPr>
              <a:t>uts each area into uniform regions delimited by </a:t>
            </a:r>
            <a:r>
              <a:rPr i="1" lang="en" sz="1230">
                <a:solidFill>
                  <a:schemeClr val="dk1"/>
                </a:solidFill>
              </a:rPr>
              <a:t>Right Ascension</a:t>
            </a:r>
            <a:r>
              <a:rPr lang="en" sz="1230">
                <a:solidFill>
                  <a:schemeClr val="dk1"/>
                </a:solidFill>
              </a:rPr>
              <a:t> and </a:t>
            </a:r>
            <a:r>
              <a:rPr i="1" lang="en" sz="1230">
                <a:solidFill>
                  <a:schemeClr val="dk1"/>
                </a:solidFill>
              </a:rPr>
              <a:t>Declination</a:t>
            </a:r>
            <a:r>
              <a:rPr lang="en" sz="1230">
                <a:solidFill>
                  <a:schemeClr val="dk1"/>
                </a:solidFill>
              </a:rPr>
              <a:t>.</a:t>
            </a:r>
            <a:endParaRPr sz="1230">
              <a:solidFill>
                <a:schemeClr val="dk1"/>
              </a:solidFill>
            </a:endParaRPr>
          </a:p>
          <a:p>
            <a:pPr indent="0" lvl="0" marL="0" rtl="0" algn="l">
              <a:lnSpc>
                <a:spcPct val="115000"/>
              </a:lnSpc>
              <a:spcBef>
                <a:spcPts val="1200"/>
              </a:spcBef>
              <a:spcAft>
                <a:spcPts val="0"/>
              </a:spcAft>
              <a:buNone/>
            </a:pPr>
            <a:r>
              <a:rPr lang="en" sz="1230">
                <a:solidFill>
                  <a:schemeClr val="dk1"/>
                </a:solidFill>
              </a:rPr>
              <a:t>The rasterization scheme was </a:t>
            </a:r>
            <a:r>
              <a:rPr lang="en" sz="1230">
                <a:solidFill>
                  <a:schemeClr val="dk1"/>
                </a:solidFill>
              </a:rPr>
              <a:t>primarily</a:t>
            </a:r>
            <a:r>
              <a:rPr lang="en" sz="1230">
                <a:solidFill>
                  <a:schemeClr val="dk1"/>
                </a:solidFill>
              </a:rPr>
              <a:t> 4°×4° but a 2°×2° scheme was explored for Area 2.</a:t>
            </a:r>
            <a:endParaRPr sz="1230">
              <a:solidFill>
                <a:schemeClr val="dk1"/>
              </a:solidFill>
            </a:endParaRPr>
          </a:p>
          <a:p>
            <a:pPr indent="0" lvl="0" marL="0" rtl="0" algn="l">
              <a:lnSpc>
                <a:spcPct val="100000"/>
              </a:lnSpc>
              <a:spcBef>
                <a:spcPts val="1200"/>
              </a:spcBef>
              <a:spcAft>
                <a:spcPts val="0"/>
              </a:spcAft>
              <a:buNone/>
            </a:pPr>
            <a:r>
              <a:rPr lang="en" sz="1230">
                <a:solidFill>
                  <a:schemeClr val="dk1"/>
                </a:solidFill>
              </a:rPr>
              <a:t>Benefits of the </a:t>
            </a:r>
            <a:r>
              <a:rPr lang="en" sz="1230">
                <a:solidFill>
                  <a:schemeClr val="dk1"/>
                </a:solidFill>
              </a:rPr>
              <a:t>rasterization:</a:t>
            </a:r>
            <a:endParaRPr sz="1230">
              <a:solidFill>
                <a:schemeClr val="dk1"/>
              </a:solidFill>
            </a:endParaRPr>
          </a:p>
          <a:p>
            <a:pPr indent="-306705" lvl="0" marL="457200" rtl="0" algn="l">
              <a:spcBef>
                <a:spcPts val="600"/>
              </a:spcBef>
              <a:spcAft>
                <a:spcPts val="0"/>
              </a:spcAft>
              <a:buClr>
                <a:schemeClr val="dk1"/>
              </a:buClr>
              <a:buSzPts val="1230"/>
              <a:buChar char="●"/>
            </a:pPr>
            <a:r>
              <a:rPr lang="en" sz="1230">
                <a:solidFill>
                  <a:schemeClr val="dk1"/>
                </a:solidFill>
              </a:rPr>
              <a:t>The rasters can be processed in p</a:t>
            </a:r>
            <a:r>
              <a:rPr lang="en" sz="1230">
                <a:solidFill>
                  <a:schemeClr val="dk1"/>
                </a:solidFill>
              </a:rPr>
              <a:t>arallel.</a:t>
            </a:r>
            <a:endParaRPr sz="1230">
              <a:solidFill>
                <a:schemeClr val="dk1"/>
              </a:solidFill>
            </a:endParaRPr>
          </a:p>
          <a:p>
            <a:pPr indent="-306705" lvl="0" marL="457200" rtl="0" algn="l">
              <a:lnSpc>
                <a:spcPct val="115000"/>
              </a:lnSpc>
              <a:spcBef>
                <a:spcPts val="0"/>
              </a:spcBef>
              <a:spcAft>
                <a:spcPts val="0"/>
              </a:spcAft>
              <a:buClr>
                <a:schemeClr val="dk1"/>
              </a:buClr>
              <a:buSzPts val="1230"/>
              <a:buChar char="●"/>
            </a:pPr>
            <a:r>
              <a:rPr lang="en" sz="1230">
                <a:solidFill>
                  <a:schemeClr val="dk1"/>
                </a:solidFill>
              </a:rPr>
              <a:t>The Ant Colony algorithm operates more effectively on smaller regions.</a:t>
            </a:r>
            <a:endParaRPr sz="1230">
              <a:solidFill>
                <a:schemeClr val="dk1"/>
              </a:solidFill>
            </a:endParaRPr>
          </a:p>
          <a:p>
            <a:pPr indent="-306705" lvl="0" marL="457200" rtl="0" algn="l">
              <a:spcBef>
                <a:spcPts val="0"/>
              </a:spcBef>
              <a:spcAft>
                <a:spcPts val="0"/>
              </a:spcAft>
              <a:buClr>
                <a:schemeClr val="dk1"/>
              </a:buClr>
              <a:buSzPts val="1230"/>
              <a:buChar char="●"/>
            </a:pPr>
            <a:r>
              <a:rPr lang="en" sz="1230">
                <a:solidFill>
                  <a:schemeClr val="dk1"/>
                </a:solidFill>
              </a:rPr>
              <a:t>Initial filtration by a </a:t>
            </a:r>
            <a:r>
              <a:rPr i="1" lang="en" sz="1230">
                <a:solidFill>
                  <a:schemeClr val="dk1"/>
                </a:solidFill>
              </a:rPr>
              <a:t>faster</a:t>
            </a:r>
            <a:r>
              <a:rPr lang="en" sz="1230">
                <a:solidFill>
                  <a:schemeClr val="dk1"/>
                </a:solidFill>
              </a:rPr>
              <a:t> algorithm before the more computationally intensive phases of the pipeline.</a:t>
            </a:r>
            <a:endParaRPr sz="1230">
              <a:solidFill>
                <a:schemeClr val="dk1"/>
              </a:solidFill>
            </a:endParaRPr>
          </a:p>
        </p:txBody>
      </p:sp>
      <p:pic>
        <p:nvPicPr>
          <p:cNvPr id="143" name="Google Shape;143;p21"/>
          <p:cNvPicPr preferRelativeResize="0"/>
          <p:nvPr/>
        </p:nvPicPr>
        <p:blipFill>
          <a:blip r:embed="rId3">
            <a:alphaModFix/>
          </a:blip>
          <a:stretch>
            <a:fillRect/>
          </a:stretch>
        </p:blipFill>
        <p:spPr>
          <a:xfrm>
            <a:off x="4016025" y="555600"/>
            <a:ext cx="4587899" cy="4587899"/>
          </a:xfrm>
          <a:prstGeom prst="rect">
            <a:avLst/>
          </a:prstGeom>
          <a:noFill/>
          <a:ln>
            <a:noFill/>
          </a:ln>
        </p:spPr>
      </p:pic>
      <p:sp>
        <p:nvSpPr>
          <p:cNvPr id="144" name="Google Shape;144;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/28</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